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1_F0822CB8.xml" ContentType="application/vnd.ms-powerpoint.comment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82" r:id="rId3"/>
    <p:sldId id="257" r:id="rId4"/>
    <p:sldId id="280" r:id="rId5"/>
    <p:sldId id="275" r:id="rId6"/>
    <p:sldId id="281" r:id="rId7"/>
    <p:sldId id="286" r:id="rId8"/>
    <p:sldId id="287" r:id="rId9"/>
    <p:sldId id="288" r:id="rId10"/>
    <p:sldId id="289" r:id="rId11"/>
    <p:sldId id="290" r:id="rId12"/>
    <p:sldId id="291" r:id="rId13"/>
    <p:sldId id="293" r:id="rId14"/>
    <p:sldId id="285" r:id="rId15"/>
    <p:sldId id="292" r:id="rId16"/>
    <p:sldId id="283" r:id="rId17"/>
    <p:sldId id="259" r:id="rId18"/>
    <p:sldId id="284" r:id="rId19"/>
    <p:sldId id="276" r:id="rId20"/>
    <p:sldId id="277" r:id="rId21"/>
    <p:sldId id="294" r:id="rId22"/>
    <p:sldId id="295" r:id="rId23"/>
    <p:sldId id="296" r:id="rId24"/>
    <p:sldId id="297" r:id="rId25"/>
    <p:sldId id="298" r:id="rId26"/>
    <p:sldId id="299" r:id="rId27"/>
    <p:sldId id="300" r:id="rId28"/>
    <p:sldId id="301" r:id="rId29"/>
    <p:sldId id="302" r:id="rId30"/>
    <p:sldId id="303" r:id="rId31"/>
    <p:sldId id="30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4FCEE29-30E5-A177-E031-B1E01FF9EA99}" name="Andrea Tóth-Sági" initials="ATS" userId="7415d6bc40e0c6d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1F5BA2-271F-4869-A3BD-B428D65B9CDA}" v="416" dt="2023-04-21T13:27:06.050"/>
    <p1510:client id="{30E2F775-7B3E-4D9E-D4E9-0EDB90E58117}" v="355" dt="2023-05-02T11:10:40.250"/>
    <p1510:client id="{638618A1-FE04-4F4D-AE45-45E83EB4AB56}" v="358" dt="2023-04-21T10:43:35.033"/>
    <p1510:client id="{E2BC4F8A-ED0C-9712-39B0-7EB48F32F46A}" v="6" dt="2023-05-02T10:30:41.2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9958" autoAdjust="0"/>
    <p:restoredTop sz="95726" autoAdjust="0"/>
  </p:normalViewPr>
  <p:slideViewPr>
    <p:cSldViewPr snapToGrid="0">
      <p:cViewPr varScale="1">
        <p:scale>
          <a:sx n="92" d="100"/>
          <a:sy n="92" d="100"/>
        </p:scale>
        <p:origin x="106" y="62"/>
      </p:cViewPr>
      <p:guideLst/>
    </p:cSldViewPr>
  </p:slideViewPr>
  <p:outlineViewPr>
    <p:cViewPr>
      <p:scale>
        <a:sx n="33" d="100"/>
        <a:sy n="33" d="100"/>
      </p:scale>
      <p:origin x="0" y="-3504"/>
    </p:cViewPr>
  </p:outlineViewPr>
  <p:notesTextViewPr>
    <p:cViewPr>
      <p:scale>
        <a:sx n="3" d="2"/>
        <a:sy n="3" d="2"/>
      </p:scale>
      <p:origin x="0" y="0"/>
    </p:cViewPr>
  </p:notesTextViewPr>
  <p:notesViewPr>
    <p:cSldViewPr snapToGrid="0">
      <p:cViewPr>
        <p:scale>
          <a:sx n="100" d="100"/>
          <a:sy n="100" d="100"/>
        </p:scale>
        <p:origin x="2400" y="-155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modernComment_101_F0822CB8.xml><?xml version="1.0" encoding="utf-8"?>
<p188:cmLst xmlns:a="http://schemas.openxmlformats.org/drawingml/2006/main" xmlns:r="http://schemas.openxmlformats.org/officeDocument/2006/relationships" xmlns:p188="http://schemas.microsoft.com/office/powerpoint/2018/8/main">
  <p188:cm id="{313D6AA9-72D3-40C3-AFCC-E4A3F71D3362}" authorId="{44FCEE29-30E5-A177-E031-B1E01FF9EA99}" created="2023-05-06T16:17:09.780">
    <pc:sldMkLst xmlns:pc="http://schemas.microsoft.com/office/powerpoint/2013/main/command">
      <pc:docMk/>
      <pc:sldMk cId="4035062968" sldId="257"/>
    </pc:sldMkLst>
    <p188:txBody>
      <a:bodyPr/>
      <a:lstStyle/>
      <a:p>
        <a:r>
          <a:rPr lang="hu-HU"/>
          <a:t>Ezt csak mi látjuk</a:t>
        </a:r>
      </a:p>
    </p188:txBody>
  </p188:cm>
  <p188:cm id="{B924F369-3B5A-4707-8BB4-989E1599D064}" authorId="{44FCEE29-30E5-A177-E031-B1E01FF9EA99}" created="2023-05-06T16:18:43.806">
    <pc:sldMkLst xmlns:pc="http://schemas.microsoft.com/office/powerpoint/2013/main/command">
      <pc:docMk/>
      <pc:sldMk cId="4035062968" sldId="257"/>
    </pc:sldMkLst>
    <p188:txBody>
      <a:bodyPr/>
      <a:lstStyle/>
      <a:p>
        <a:r>
          <a:rPr lang="hu-HU"/>
          <a:t>Fontos infó helye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B32DDB-E3F7-4C24-99BE-4AFE80CF8E5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667782E-AD26-45C2-9544-2A71B5148971}">
      <dgm:prSet/>
      <dgm:spPr/>
      <dgm:t>
        <a:bodyPr/>
        <a:lstStyle/>
        <a:p>
          <a:r>
            <a:rPr lang="hu-HU" dirty="0"/>
            <a:t>Könnyű keresés a felhasználónak</a:t>
          </a:r>
          <a:endParaRPr lang="en-US" dirty="0" err="1"/>
        </a:p>
      </dgm:t>
    </dgm:pt>
    <dgm:pt modelId="{6FF0FE1E-8F2B-4CC0-B550-F19BCE23DE3D}" type="parTrans" cxnId="{8B463B9B-A0B6-45AF-8DFD-1DC81684FEBC}">
      <dgm:prSet/>
      <dgm:spPr/>
      <dgm:t>
        <a:bodyPr/>
        <a:lstStyle/>
        <a:p>
          <a:endParaRPr lang="en-US"/>
        </a:p>
      </dgm:t>
    </dgm:pt>
    <dgm:pt modelId="{DF402998-9AEC-467E-B02A-C95630459A61}" type="sibTrans" cxnId="{8B463B9B-A0B6-45AF-8DFD-1DC81684FEBC}">
      <dgm:prSet/>
      <dgm:spPr/>
      <dgm:t>
        <a:bodyPr/>
        <a:lstStyle/>
        <a:p>
          <a:endParaRPr lang="en-US"/>
        </a:p>
      </dgm:t>
    </dgm:pt>
    <dgm:pt modelId="{C15390C1-7599-4AD1-8BF7-878E872DC0C8}">
      <dgm:prSet/>
      <dgm:spPr/>
      <dgm:t>
        <a:bodyPr/>
        <a:lstStyle/>
        <a:p>
          <a:pPr rtl="0"/>
          <a:r>
            <a:rPr lang="hu-HU" dirty="0">
              <a:latin typeface="Calibri Light" panose="020F0302020204030204"/>
            </a:rPr>
            <a:t>Egyszerű böngészés az oldalon</a:t>
          </a:r>
          <a:endParaRPr lang="en-US" dirty="0"/>
        </a:p>
      </dgm:t>
    </dgm:pt>
    <dgm:pt modelId="{4B846219-68A1-4B47-BCB4-FC9EB5D794DC}" type="parTrans" cxnId="{43F5F59A-DC59-4DAE-A3B1-48F5A0AA519C}">
      <dgm:prSet/>
      <dgm:spPr/>
      <dgm:t>
        <a:bodyPr/>
        <a:lstStyle/>
        <a:p>
          <a:endParaRPr lang="en-US"/>
        </a:p>
      </dgm:t>
    </dgm:pt>
    <dgm:pt modelId="{5A4945E0-8707-4323-B454-8A809C11AEEF}" type="sibTrans" cxnId="{43F5F59A-DC59-4DAE-A3B1-48F5A0AA519C}">
      <dgm:prSet/>
      <dgm:spPr/>
      <dgm:t>
        <a:bodyPr/>
        <a:lstStyle/>
        <a:p>
          <a:endParaRPr lang="en-US"/>
        </a:p>
      </dgm:t>
    </dgm:pt>
    <dgm:pt modelId="{DB3D91C4-6909-4B71-A7CA-BFB4405D1180}">
      <dgm:prSet/>
      <dgm:spPr/>
      <dgm:t>
        <a:bodyPr/>
        <a:lstStyle/>
        <a:p>
          <a:pPr rtl="0"/>
          <a:r>
            <a:rPr lang="hu-HU" dirty="0">
              <a:latin typeface="Calibri Light" panose="020F0302020204030204"/>
            </a:rPr>
            <a:t>Egységes dizájn az oldalakon</a:t>
          </a:r>
          <a:endParaRPr lang="en-US" dirty="0"/>
        </a:p>
      </dgm:t>
    </dgm:pt>
    <dgm:pt modelId="{67312ABC-6AD0-4066-B784-7A463433BA6D}" type="parTrans" cxnId="{CD26DEB8-5E64-4179-BCE8-08F3A60184BA}">
      <dgm:prSet/>
      <dgm:spPr/>
      <dgm:t>
        <a:bodyPr/>
        <a:lstStyle/>
        <a:p>
          <a:endParaRPr lang="en-US"/>
        </a:p>
      </dgm:t>
    </dgm:pt>
    <dgm:pt modelId="{D1189E92-1869-4050-81CE-192939BD5E10}" type="sibTrans" cxnId="{CD26DEB8-5E64-4179-BCE8-08F3A60184BA}">
      <dgm:prSet/>
      <dgm:spPr/>
      <dgm:t>
        <a:bodyPr/>
        <a:lstStyle/>
        <a:p>
          <a:endParaRPr lang="en-US"/>
        </a:p>
      </dgm:t>
    </dgm:pt>
    <dgm:pt modelId="{F0C3B383-6CCA-4DAC-AE93-8830B361BD00}">
      <dgm:prSet/>
      <dgm:spPr/>
      <dgm:t>
        <a:bodyPr/>
        <a:lstStyle/>
        <a:p>
          <a:pPr rtl="0"/>
          <a:r>
            <a:rPr lang="hu-HU" dirty="0">
              <a:latin typeface="Calibri Light" panose="020F0302020204030204"/>
            </a:rPr>
            <a:t>Egyszerű regisztráció és törlés</a:t>
          </a:r>
          <a:endParaRPr lang="en-US" dirty="0"/>
        </a:p>
      </dgm:t>
    </dgm:pt>
    <dgm:pt modelId="{887EB42C-4B71-47B6-83B3-D4E3CEAA73C1}" type="parTrans" cxnId="{81FEE287-44F5-4431-B51E-93F5A6561CA3}">
      <dgm:prSet/>
      <dgm:spPr/>
      <dgm:t>
        <a:bodyPr/>
        <a:lstStyle/>
        <a:p>
          <a:endParaRPr lang="en-US"/>
        </a:p>
      </dgm:t>
    </dgm:pt>
    <dgm:pt modelId="{570988F9-6A13-4064-99CB-0D9DDEDC39CB}" type="sibTrans" cxnId="{81FEE287-44F5-4431-B51E-93F5A6561CA3}">
      <dgm:prSet/>
      <dgm:spPr/>
      <dgm:t>
        <a:bodyPr/>
        <a:lstStyle/>
        <a:p>
          <a:endParaRPr lang="en-US"/>
        </a:p>
      </dgm:t>
    </dgm:pt>
    <dgm:pt modelId="{67FCC14C-8EBC-4AA8-815A-94D6DCD143DF}" type="pres">
      <dgm:prSet presAssocID="{ACB32DDB-E3F7-4C24-99BE-4AFE80CF8E5A}" presName="linear" presStyleCnt="0">
        <dgm:presLayoutVars>
          <dgm:animLvl val="lvl"/>
          <dgm:resizeHandles val="exact"/>
        </dgm:presLayoutVars>
      </dgm:prSet>
      <dgm:spPr/>
    </dgm:pt>
    <dgm:pt modelId="{FCFC939B-EEBB-4A5E-82C7-944941CC5DCD}" type="pres">
      <dgm:prSet presAssocID="{2667782E-AD26-45C2-9544-2A71B5148971}" presName="parentText" presStyleLbl="node1" presStyleIdx="0" presStyleCnt="4">
        <dgm:presLayoutVars>
          <dgm:chMax val="0"/>
          <dgm:bulletEnabled val="1"/>
        </dgm:presLayoutVars>
      </dgm:prSet>
      <dgm:spPr/>
    </dgm:pt>
    <dgm:pt modelId="{D5B8EE61-74AF-405A-BB58-469538C1FC77}" type="pres">
      <dgm:prSet presAssocID="{DF402998-9AEC-467E-B02A-C95630459A61}" presName="spacer" presStyleCnt="0"/>
      <dgm:spPr/>
    </dgm:pt>
    <dgm:pt modelId="{B9F4F3CE-FBBE-4614-95B9-4D906D0638F8}" type="pres">
      <dgm:prSet presAssocID="{C15390C1-7599-4AD1-8BF7-878E872DC0C8}" presName="parentText" presStyleLbl="node1" presStyleIdx="1" presStyleCnt="4">
        <dgm:presLayoutVars>
          <dgm:chMax val="0"/>
          <dgm:bulletEnabled val="1"/>
        </dgm:presLayoutVars>
      </dgm:prSet>
      <dgm:spPr/>
    </dgm:pt>
    <dgm:pt modelId="{C7CFF85E-768F-44DA-B3F2-C142D1655F80}" type="pres">
      <dgm:prSet presAssocID="{5A4945E0-8707-4323-B454-8A809C11AEEF}" presName="spacer" presStyleCnt="0"/>
      <dgm:spPr/>
    </dgm:pt>
    <dgm:pt modelId="{5ED5C955-06BE-4341-AF6B-DB9BB2E64F8E}" type="pres">
      <dgm:prSet presAssocID="{DB3D91C4-6909-4B71-A7CA-BFB4405D1180}" presName="parentText" presStyleLbl="node1" presStyleIdx="2" presStyleCnt="4">
        <dgm:presLayoutVars>
          <dgm:chMax val="0"/>
          <dgm:bulletEnabled val="1"/>
        </dgm:presLayoutVars>
      </dgm:prSet>
      <dgm:spPr/>
    </dgm:pt>
    <dgm:pt modelId="{35758730-24E6-4A56-8043-9D5F8C73F8FE}" type="pres">
      <dgm:prSet presAssocID="{D1189E92-1869-4050-81CE-192939BD5E10}" presName="spacer" presStyleCnt="0"/>
      <dgm:spPr/>
    </dgm:pt>
    <dgm:pt modelId="{41B537D7-30FC-4269-A537-97A347915850}" type="pres">
      <dgm:prSet presAssocID="{F0C3B383-6CCA-4DAC-AE93-8830B361BD00}" presName="parentText" presStyleLbl="node1" presStyleIdx="3" presStyleCnt="4">
        <dgm:presLayoutVars>
          <dgm:chMax val="0"/>
          <dgm:bulletEnabled val="1"/>
        </dgm:presLayoutVars>
      </dgm:prSet>
      <dgm:spPr/>
    </dgm:pt>
  </dgm:ptLst>
  <dgm:cxnLst>
    <dgm:cxn modelId="{DE3D4A39-8136-4C64-A14D-EA8076171B48}" type="presOf" srcId="{C15390C1-7599-4AD1-8BF7-878E872DC0C8}" destId="{B9F4F3CE-FBBE-4614-95B9-4D906D0638F8}" srcOrd="0" destOrd="0" presId="urn:microsoft.com/office/officeart/2005/8/layout/vList2"/>
    <dgm:cxn modelId="{C52CF778-0237-41B0-99B7-248C7806C046}" type="presOf" srcId="{ACB32DDB-E3F7-4C24-99BE-4AFE80CF8E5A}" destId="{67FCC14C-8EBC-4AA8-815A-94D6DCD143DF}" srcOrd="0" destOrd="0" presId="urn:microsoft.com/office/officeart/2005/8/layout/vList2"/>
    <dgm:cxn modelId="{81FEE287-44F5-4431-B51E-93F5A6561CA3}" srcId="{ACB32DDB-E3F7-4C24-99BE-4AFE80CF8E5A}" destId="{F0C3B383-6CCA-4DAC-AE93-8830B361BD00}" srcOrd="3" destOrd="0" parTransId="{887EB42C-4B71-47B6-83B3-D4E3CEAA73C1}" sibTransId="{570988F9-6A13-4064-99CB-0D9DDEDC39CB}"/>
    <dgm:cxn modelId="{43F5F59A-DC59-4DAE-A3B1-48F5A0AA519C}" srcId="{ACB32DDB-E3F7-4C24-99BE-4AFE80CF8E5A}" destId="{C15390C1-7599-4AD1-8BF7-878E872DC0C8}" srcOrd="1" destOrd="0" parTransId="{4B846219-68A1-4B47-BCB4-FC9EB5D794DC}" sibTransId="{5A4945E0-8707-4323-B454-8A809C11AEEF}"/>
    <dgm:cxn modelId="{8B463B9B-A0B6-45AF-8DFD-1DC81684FEBC}" srcId="{ACB32DDB-E3F7-4C24-99BE-4AFE80CF8E5A}" destId="{2667782E-AD26-45C2-9544-2A71B5148971}" srcOrd="0" destOrd="0" parTransId="{6FF0FE1E-8F2B-4CC0-B550-F19BCE23DE3D}" sibTransId="{DF402998-9AEC-467E-B02A-C95630459A61}"/>
    <dgm:cxn modelId="{CD26DEB8-5E64-4179-BCE8-08F3A60184BA}" srcId="{ACB32DDB-E3F7-4C24-99BE-4AFE80CF8E5A}" destId="{DB3D91C4-6909-4B71-A7CA-BFB4405D1180}" srcOrd="2" destOrd="0" parTransId="{67312ABC-6AD0-4066-B784-7A463433BA6D}" sibTransId="{D1189E92-1869-4050-81CE-192939BD5E10}"/>
    <dgm:cxn modelId="{AD4F81BE-7CE0-4B0C-8BAD-56F7402D9BC7}" type="presOf" srcId="{DB3D91C4-6909-4B71-A7CA-BFB4405D1180}" destId="{5ED5C955-06BE-4341-AF6B-DB9BB2E64F8E}" srcOrd="0" destOrd="0" presId="urn:microsoft.com/office/officeart/2005/8/layout/vList2"/>
    <dgm:cxn modelId="{EDC979EA-6D4E-41C4-A633-20D4CC3368F0}" type="presOf" srcId="{F0C3B383-6CCA-4DAC-AE93-8830B361BD00}" destId="{41B537D7-30FC-4269-A537-97A347915850}" srcOrd="0" destOrd="0" presId="urn:microsoft.com/office/officeart/2005/8/layout/vList2"/>
    <dgm:cxn modelId="{D60FB9EE-F007-4D1C-8C8B-37809006B5AB}" type="presOf" srcId="{2667782E-AD26-45C2-9544-2A71B5148971}" destId="{FCFC939B-EEBB-4A5E-82C7-944941CC5DCD}" srcOrd="0" destOrd="0" presId="urn:microsoft.com/office/officeart/2005/8/layout/vList2"/>
    <dgm:cxn modelId="{32EB5C0C-28B2-4F92-BD39-6CBC923B63C6}" type="presParOf" srcId="{67FCC14C-8EBC-4AA8-815A-94D6DCD143DF}" destId="{FCFC939B-EEBB-4A5E-82C7-944941CC5DCD}" srcOrd="0" destOrd="0" presId="urn:microsoft.com/office/officeart/2005/8/layout/vList2"/>
    <dgm:cxn modelId="{6DE7720A-9F80-462D-A9CD-5D07C9D82A90}" type="presParOf" srcId="{67FCC14C-8EBC-4AA8-815A-94D6DCD143DF}" destId="{D5B8EE61-74AF-405A-BB58-469538C1FC77}" srcOrd="1" destOrd="0" presId="urn:microsoft.com/office/officeart/2005/8/layout/vList2"/>
    <dgm:cxn modelId="{7364E3FD-D599-433F-AB07-7BE68F6EFD81}" type="presParOf" srcId="{67FCC14C-8EBC-4AA8-815A-94D6DCD143DF}" destId="{B9F4F3CE-FBBE-4614-95B9-4D906D0638F8}" srcOrd="2" destOrd="0" presId="urn:microsoft.com/office/officeart/2005/8/layout/vList2"/>
    <dgm:cxn modelId="{4DEB1937-1F04-4F1D-BBEA-FFBC7ADFBFC5}" type="presParOf" srcId="{67FCC14C-8EBC-4AA8-815A-94D6DCD143DF}" destId="{C7CFF85E-768F-44DA-B3F2-C142D1655F80}" srcOrd="3" destOrd="0" presId="urn:microsoft.com/office/officeart/2005/8/layout/vList2"/>
    <dgm:cxn modelId="{6A9BF6A2-8779-44FA-AAB2-26059C994476}" type="presParOf" srcId="{67FCC14C-8EBC-4AA8-815A-94D6DCD143DF}" destId="{5ED5C955-06BE-4341-AF6B-DB9BB2E64F8E}" srcOrd="4" destOrd="0" presId="urn:microsoft.com/office/officeart/2005/8/layout/vList2"/>
    <dgm:cxn modelId="{645093D3-2DEF-48D2-A678-442ECE6F0D1F}" type="presParOf" srcId="{67FCC14C-8EBC-4AA8-815A-94D6DCD143DF}" destId="{35758730-24E6-4A56-8043-9D5F8C73F8FE}" srcOrd="5" destOrd="0" presId="urn:microsoft.com/office/officeart/2005/8/layout/vList2"/>
    <dgm:cxn modelId="{EB61CD94-9C93-44CD-8A2A-5A624DD88B24}" type="presParOf" srcId="{67FCC14C-8EBC-4AA8-815A-94D6DCD143DF}" destId="{41B537D7-30FC-4269-A537-97A34791585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02BEE6-7794-4C42-B768-A25B2402C3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3873F8C-9AA8-47F4-9CC3-D7CA035FFD8E}">
      <dgm:prSet/>
      <dgm:spPr/>
      <dgm:t>
        <a:bodyPr/>
        <a:lstStyle/>
        <a:p>
          <a:r>
            <a:rPr lang="hu-HU" dirty="0">
              <a:latin typeface="Calibri Light" panose="020F0302020204030204"/>
            </a:rPr>
            <a:t>Regisztráció</a:t>
          </a:r>
          <a:endParaRPr lang="en-US" dirty="0"/>
        </a:p>
      </dgm:t>
    </dgm:pt>
    <dgm:pt modelId="{AC568ABF-FBA5-4521-98DA-6D1B6E8BBC0C}" type="parTrans" cxnId="{5F9ED0F0-A171-4A63-87BB-CB2C3C20EF9F}">
      <dgm:prSet/>
      <dgm:spPr/>
      <dgm:t>
        <a:bodyPr/>
        <a:lstStyle/>
        <a:p>
          <a:endParaRPr lang="en-US"/>
        </a:p>
      </dgm:t>
    </dgm:pt>
    <dgm:pt modelId="{4932BA60-1C80-4A06-B431-897F026BA88D}" type="sibTrans" cxnId="{5F9ED0F0-A171-4A63-87BB-CB2C3C20EF9F}">
      <dgm:prSet/>
      <dgm:spPr/>
      <dgm:t>
        <a:bodyPr/>
        <a:lstStyle/>
        <a:p>
          <a:endParaRPr lang="en-US"/>
        </a:p>
      </dgm:t>
    </dgm:pt>
    <dgm:pt modelId="{1AB127F8-E88D-4BE0-AC2C-0701393ECC94}">
      <dgm:prSet/>
      <dgm:spPr/>
      <dgm:t>
        <a:bodyPr/>
        <a:lstStyle/>
        <a:p>
          <a:r>
            <a:rPr lang="hu-HU" dirty="0">
              <a:latin typeface="Calibri Light" panose="020F0302020204030204"/>
            </a:rPr>
            <a:t>Bejelentkezés</a:t>
          </a:r>
          <a:endParaRPr lang="en-US" dirty="0"/>
        </a:p>
      </dgm:t>
    </dgm:pt>
    <dgm:pt modelId="{D8896140-BD1F-4537-9A3E-2539DE2E9B72}" type="parTrans" cxnId="{97EA10B7-8824-419E-9838-4ABB5988D6F4}">
      <dgm:prSet/>
      <dgm:spPr/>
      <dgm:t>
        <a:bodyPr/>
        <a:lstStyle/>
        <a:p>
          <a:endParaRPr lang="en-US"/>
        </a:p>
      </dgm:t>
    </dgm:pt>
    <dgm:pt modelId="{04A88FB9-E5EF-4770-A0B9-D371F3480958}" type="sibTrans" cxnId="{97EA10B7-8824-419E-9838-4ABB5988D6F4}">
      <dgm:prSet/>
      <dgm:spPr/>
      <dgm:t>
        <a:bodyPr/>
        <a:lstStyle/>
        <a:p>
          <a:endParaRPr lang="en-US"/>
        </a:p>
      </dgm:t>
    </dgm:pt>
    <dgm:pt modelId="{EF54C501-BEF9-4AED-83FF-A5B12026CC8E}">
      <dgm:prSet phldr="0"/>
      <dgm:spPr/>
      <dgm:t>
        <a:bodyPr/>
        <a:lstStyle/>
        <a:p>
          <a:pPr rtl="0"/>
          <a:r>
            <a:rPr lang="hu-HU" dirty="0">
              <a:latin typeface="Calibri Light" panose="020F0302020204030204"/>
            </a:rPr>
            <a:t>Saját profil feltöltés</a:t>
          </a:r>
          <a:endParaRPr lang="hu-HU" dirty="0"/>
        </a:p>
      </dgm:t>
    </dgm:pt>
    <dgm:pt modelId="{ADA96678-7706-4432-B314-9A8EA151A0BF}" type="parTrans" cxnId="{9DB46C52-0071-4CF4-B84C-86ACCF06A980}">
      <dgm:prSet/>
      <dgm:spPr/>
      <dgm:t>
        <a:bodyPr/>
        <a:lstStyle/>
        <a:p>
          <a:endParaRPr lang="en-US"/>
        </a:p>
      </dgm:t>
    </dgm:pt>
    <dgm:pt modelId="{CD2DF36F-8DCB-4813-B989-D7187E3488D1}" type="sibTrans" cxnId="{9DB46C52-0071-4CF4-B84C-86ACCF06A980}">
      <dgm:prSet/>
      <dgm:spPr/>
      <dgm:t>
        <a:bodyPr/>
        <a:lstStyle/>
        <a:p>
          <a:endParaRPr lang="en-US"/>
        </a:p>
      </dgm:t>
    </dgm:pt>
    <dgm:pt modelId="{A2AE09F6-75D3-4235-8ABA-CCBF8F31C4DC}">
      <dgm:prSet phldr="0"/>
      <dgm:spPr/>
      <dgm:t>
        <a:bodyPr/>
        <a:lstStyle/>
        <a:p>
          <a:pPr rtl="0"/>
          <a:r>
            <a:rPr lang="hu-HU" dirty="0">
              <a:latin typeface="Calibri Light" panose="020F0302020204030204"/>
            </a:rPr>
            <a:t>Szűrés</a:t>
          </a:r>
          <a:endParaRPr lang="hu-HU" dirty="0"/>
        </a:p>
      </dgm:t>
    </dgm:pt>
    <dgm:pt modelId="{C6F439B1-6CF9-4AC0-AEED-0C2B6DA9A98E}" type="parTrans" cxnId="{A44A7417-13BC-42DE-87F7-29814A1BBEC0}">
      <dgm:prSet/>
      <dgm:spPr/>
      <dgm:t>
        <a:bodyPr/>
        <a:lstStyle/>
        <a:p>
          <a:endParaRPr lang="en-US"/>
        </a:p>
      </dgm:t>
    </dgm:pt>
    <dgm:pt modelId="{19599E96-BB55-40B8-A7BA-A58F86266491}" type="sibTrans" cxnId="{A44A7417-13BC-42DE-87F7-29814A1BBEC0}">
      <dgm:prSet/>
      <dgm:spPr/>
      <dgm:t>
        <a:bodyPr/>
        <a:lstStyle/>
        <a:p>
          <a:endParaRPr lang="en-US"/>
        </a:p>
      </dgm:t>
    </dgm:pt>
    <dgm:pt modelId="{26C39A0D-55C0-43D4-A817-D2A1B936CF1D}">
      <dgm:prSet phldr="0"/>
      <dgm:spPr/>
      <dgm:t>
        <a:bodyPr/>
        <a:lstStyle/>
        <a:p>
          <a:pPr rtl="0"/>
          <a:r>
            <a:rPr lang="hu-HU" dirty="0">
              <a:latin typeface="Calibri Light" panose="020F0302020204030204"/>
            </a:rPr>
            <a:t>Profil Törlés</a:t>
          </a:r>
        </a:p>
      </dgm:t>
    </dgm:pt>
    <dgm:pt modelId="{B355E3A6-FA52-49E0-86BB-9BA52213AEE9}" type="parTrans" cxnId="{F6564300-792C-450C-AA52-C2B1FC08F298}">
      <dgm:prSet/>
      <dgm:spPr/>
      <dgm:t>
        <a:bodyPr/>
        <a:lstStyle/>
        <a:p>
          <a:endParaRPr lang="en-US"/>
        </a:p>
      </dgm:t>
    </dgm:pt>
    <dgm:pt modelId="{A4D6F71E-BBCC-4FB2-8140-C804868E9D9B}" type="sibTrans" cxnId="{F6564300-792C-450C-AA52-C2B1FC08F298}">
      <dgm:prSet/>
      <dgm:spPr/>
      <dgm:t>
        <a:bodyPr/>
        <a:lstStyle/>
        <a:p>
          <a:endParaRPr lang="en-US"/>
        </a:p>
      </dgm:t>
    </dgm:pt>
    <dgm:pt modelId="{5C5135F6-2449-44BA-804D-73E36D433152}">
      <dgm:prSet phldr="0"/>
      <dgm:spPr/>
      <dgm:t>
        <a:bodyPr/>
        <a:lstStyle/>
        <a:p>
          <a:pPr rtl="0"/>
          <a:r>
            <a:rPr lang="hu-HU" dirty="0">
              <a:latin typeface="Calibri Light" panose="020F0302020204030204"/>
            </a:rPr>
            <a:t>Fórum</a:t>
          </a:r>
        </a:p>
      </dgm:t>
    </dgm:pt>
    <dgm:pt modelId="{EDFD1C55-FC86-4D52-A3F3-F2C37ABAF997}" type="parTrans" cxnId="{8C3AC042-FEE4-489A-BC2E-80F3AD6443A4}">
      <dgm:prSet/>
      <dgm:spPr/>
      <dgm:t>
        <a:bodyPr/>
        <a:lstStyle/>
        <a:p>
          <a:endParaRPr lang="hu-HU"/>
        </a:p>
      </dgm:t>
    </dgm:pt>
    <dgm:pt modelId="{DE6B3911-9C1A-40FF-8077-CF41CAD120F9}" type="sibTrans" cxnId="{8C3AC042-FEE4-489A-BC2E-80F3AD6443A4}">
      <dgm:prSet/>
      <dgm:spPr/>
      <dgm:t>
        <a:bodyPr/>
        <a:lstStyle/>
        <a:p>
          <a:endParaRPr lang="hu-HU"/>
        </a:p>
      </dgm:t>
    </dgm:pt>
    <dgm:pt modelId="{A3BCF76F-6BF9-497E-B4A1-08AF7C905AB6}" type="pres">
      <dgm:prSet presAssocID="{0702BEE6-7794-4C42-B768-A25B2402C3A0}" presName="linear" presStyleCnt="0">
        <dgm:presLayoutVars>
          <dgm:animLvl val="lvl"/>
          <dgm:resizeHandles val="exact"/>
        </dgm:presLayoutVars>
      </dgm:prSet>
      <dgm:spPr/>
    </dgm:pt>
    <dgm:pt modelId="{37E9F992-B05E-4877-99D4-FBB5DC23B0B6}" type="pres">
      <dgm:prSet presAssocID="{73873F8C-9AA8-47F4-9CC3-D7CA035FFD8E}" presName="parentText" presStyleLbl="node1" presStyleIdx="0" presStyleCnt="6">
        <dgm:presLayoutVars>
          <dgm:chMax val="0"/>
          <dgm:bulletEnabled val="1"/>
        </dgm:presLayoutVars>
      </dgm:prSet>
      <dgm:spPr/>
    </dgm:pt>
    <dgm:pt modelId="{2605BFD9-0BA9-40F9-AFB0-01E984C3324C}" type="pres">
      <dgm:prSet presAssocID="{4932BA60-1C80-4A06-B431-897F026BA88D}" presName="spacer" presStyleCnt="0"/>
      <dgm:spPr/>
    </dgm:pt>
    <dgm:pt modelId="{3ECAFF43-FFD5-40CA-9A80-F3B683379E45}" type="pres">
      <dgm:prSet presAssocID="{1AB127F8-E88D-4BE0-AC2C-0701393ECC94}" presName="parentText" presStyleLbl="node1" presStyleIdx="1" presStyleCnt="6">
        <dgm:presLayoutVars>
          <dgm:chMax val="0"/>
          <dgm:bulletEnabled val="1"/>
        </dgm:presLayoutVars>
      </dgm:prSet>
      <dgm:spPr/>
    </dgm:pt>
    <dgm:pt modelId="{B325DFD2-7819-4C8C-806D-DAF1ED722BE6}" type="pres">
      <dgm:prSet presAssocID="{04A88FB9-E5EF-4770-A0B9-D371F3480958}" presName="spacer" presStyleCnt="0"/>
      <dgm:spPr/>
    </dgm:pt>
    <dgm:pt modelId="{9B5B3EA2-D338-4E51-8DD7-FA84C442A046}" type="pres">
      <dgm:prSet presAssocID="{EF54C501-BEF9-4AED-83FF-A5B12026CC8E}" presName="parentText" presStyleLbl="node1" presStyleIdx="2" presStyleCnt="6">
        <dgm:presLayoutVars>
          <dgm:chMax val="0"/>
          <dgm:bulletEnabled val="1"/>
        </dgm:presLayoutVars>
      </dgm:prSet>
      <dgm:spPr/>
    </dgm:pt>
    <dgm:pt modelId="{2A19FFA8-875F-44C3-B333-CDD4051E8179}" type="pres">
      <dgm:prSet presAssocID="{CD2DF36F-8DCB-4813-B989-D7187E3488D1}" presName="spacer" presStyleCnt="0"/>
      <dgm:spPr/>
    </dgm:pt>
    <dgm:pt modelId="{A06A99E1-5F7E-4881-9411-8B9803235CA4}" type="pres">
      <dgm:prSet presAssocID="{A2AE09F6-75D3-4235-8ABA-CCBF8F31C4DC}" presName="parentText" presStyleLbl="node1" presStyleIdx="3" presStyleCnt="6" custLinFactY="195251" custLinFactNeighborY="200000">
        <dgm:presLayoutVars>
          <dgm:chMax val="0"/>
          <dgm:bulletEnabled val="1"/>
        </dgm:presLayoutVars>
      </dgm:prSet>
      <dgm:spPr/>
    </dgm:pt>
    <dgm:pt modelId="{B197F6B1-7DA6-4762-B08C-046AB31741E6}" type="pres">
      <dgm:prSet presAssocID="{19599E96-BB55-40B8-A7BA-A58F86266491}" presName="spacer" presStyleCnt="0"/>
      <dgm:spPr/>
    </dgm:pt>
    <dgm:pt modelId="{37DF3796-DAE5-4933-A8CD-A63F2028FD64}" type="pres">
      <dgm:prSet presAssocID="{26C39A0D-55C0-43D4-A817-D2A1B936CF1D}" presName="parentText" presStyleLbl="node1" presStyleIdx="4" presStyleCnt="6" custLinFactY="-100000" custLinFactNeighborY="-110265">
        <dgm:presLayoutVars>
          <dgm:chMax val="0"/>
          <dgm:bulletEnabled val="1"/>
        </dgm:presLayoutVars>
      </dgm:prSet>
      <dgm:spPr/>
    </dgm:pt>
    <dgm:pt modelId="{EE905598-EA25-4EC6-9A4E-219C948006B8}" type="pres">
      <dgm:prSet presAssocID="{A4D6F71E-BBCC-4FB2-8140-C804868E9D9B}" presName="spacer" presStyleCnt="0"/>
      <dgm:spPr/>
    </dgm:pt>
    <dgm:pt modelId="{336D0D91-8CF9-4E9F-ADB0-C9496BE8DEF0}" type="pres">
      <dgm:prSet presAssocID="{5C5135F6-2449-44BA-804D-73E36D433152}" presName="parentText" presStyleLbl="node1" presStyleIdx="5" presStyleCnt="6" custLinFactY="-98641" custLinFactNeighborY="-100000">
        <dgm:presLayoutVars>
          <dgm:chMax val="0"/>
          <dgm:bulletEnabled val="1"/>
        </dgm:presLayoutVars>
      </dgm:prSet>
      <dgm:spPr/>
    </dgm:pt>
  </dgm:ptLst>
  <dgm:cxnLst>
    <dgm:cxn modelId="{F6564300-792C-450C-AA52-C2B1FC08F298}" srcId="{0702BEE6-7794-4C42-B768-A25B2402C3A0}" destId="{26C39A0D-55C0-43D4-A817-D2A1B936CF1D}" srcOrd="4" destOrd="0" parTransId="{B355E3A6-FA52-49E0-86BB-9BA52213AEE9}" sibTransId="{A4D6F71E-BBCC-4FB2-8140-C804868E9D9B}"/>
    <dgm:cxn modelId="{A44A7417-13BC-42DE-87F7-29814A1BBEC0}" srcId="{0702BEE6-7794-4C42-B768-A25B2402C3A0}" destId="{A2AE09F6-75D3-4235-8ABA-CCBF8F31C4DC}" srcOrd="3" destOrd="0" parTransId="{C6F439B1-6CF9-4AC0-AEED-0C2B6DA9A98E}" sibTransId="{19599E96-BB55-40B8-A7BA-A58F86266491}"/>
    <dgm:cxn modelId="{8C3AC042-FEE4-489A-BC2E-80F3AD6443A4}" srcId="{0702BEE6-7794-4C42-B768-A25B2402C3A0}" destId="{5C5135F6-2449-44BA-804D-73E36D433152}" srcOrd="5" destOrd="0" parTransId="{EDFD1C55-FC86-4D52-A3F3-F2C37ABAF997}" sibTransId="{DE6B3911-9C1A-40FF-8077-CF41CAD120F9}"/>
    <dgm:cxn modelId="{53109671-D161-4DE3-8C66-7D48619C0006}" type="presOf" srcId="{EF54C501-BEF9-4AED-83FF-A5B12026CC8E}" destId="{9B5B3EA2-D338-4E51-8DD7-FA84C442A046}" srcOrd="0" destOrd="0" presId="urn:microsoft.com/office/officeart/2005/8/layout/vList2"/>
    <dgm:cxn modelId="{9DB46C52-0071-4CF4-B84C-86ACCF06A980}" srcId="{0702BEE6-7794-4C42-B768-A25B2402C3A0}" destId="{EF54C501-BEF9-4AED-83FF-A5B12026CC8E}" srcOrd="2" destOrd="0" parTransId="{ADA96678-7706-4432-B314-9A8EA151A0BF}" sibTransId="{CD2DF36F-8DCB-4813-B989-D7187E3488D1}"/>
    <dgm:cxn modelId="{8A337496-1C04-4350-883F-481D1CC5A468}" type="presOf" srcId="{26C39A0D-55C0-43D4-A817-D2A1B936CF1D}" destId="{37DF3796-DAE5-4933-A8CD-A63F2028FD64}" srcOrd="0" destOrd="0" presId="urn:microsoft.com/office/officeart/2005/8/layout/vList2"/>
    <dgm:cxn modelId="{08AC11B1-EEF8-43B6-94C1-4B4B3D4C1662}" type="presOf" srcId="{5C5135F6-2449-44BA-804D-73E36D433152}" destId="{336D0D91-8CF9-4E9F-ADB0-C9496BE8DEF0}" srcOrd="0" destOrd="0" presId="urn:microsoft.com/office/officeart/2005/8/layout/vList2"/>
    <dgm:cxn modelId="{97EA10B7-8824-419E-9838-4ABB5988D6F4}" srcId="{0702BEE6-7794-4C42-B768-A25B2402C3A0}" destId="{1AB127F8-E88D-4BE0-AC2C-0701393ECC94}" srcOrd="1" destOrd="0" parTransId="{D8896140-BD1F-4537-9A3E-2539DE2E9B72}" sibTransId="{04A88FB9-E5EF-4770-A0B9-D371F3480958}"/>
    <dgm:cxn modelId="{941257BC-6F33-448B-948A-C34B0DCC02F6}" type="presOf" srcId="{73873F8C-9AA8-47F4-9CC3-D7CA035FFD8E}" destId="{37E9F992-B05E-4877-99D4-FBB5DC23B0B6}" srcOrd="0" destOrd="0" presId="urn:microsoft.com/office/officeart/2005/8/layout/vList2"/>
    <dgm:cxn modelId="{EC1D90BE-4314-4FD2-8FA6-68590349E0FF}" type="presOf" srcId="{1AB127F8-E88D-4BE0-AC2C-0701393ECC94}" destId="{3ECAFF43-FFD5-40CA-9A80-F3B683379E45}" srcOrd="0" destOrd="0" presId="urn:microsoft.com/office/officeart/2005/8/layout/vList2"/>
    <dgm:cxn modelId="{5F9ED0F0-A171-4A63-87BB-CB2C3C20EF9F}" srcId="{0702BEE6-7794-4C42-B768-A25B2402C3A0}" destId="{73873F8C-9AA8-47F4-9CC3-D7CA035FFD8E}" srcOrd="0" destOrd="0" parTransId="{AC568ABF-FBA5-4521-98DA-6D1B6E8BBC0C}" sibTransId="{4932BA60-1C80-4A06-B431-897F026BA88D}"/>
    <dgm:cxn modelId="{F3A880F3-0312-47C9-8F33-EC29AD6403BF}" type="presOf" srcId="{0702BEE6-7794-4C42-B768-A25B2402C3A0}" destId="{A3BCF76F-6BF9-497E-B4A1-08AF7C905AB6}" srcOrd="0" destOrd="0" presId="urn:microsoft.com/office/officeart/2005/8/layout/vList2"/>
    <dgm:cxn modelId="{218BBAF4-5928-4AE8-B9FD-6AE473EA0F4A}" type="presOf" srcId="{A2AE09F6-75D3-4235-8ABA-CCBF8F31C4DC}" destId="{A06A99E1-5F7E-4881-9411-8B9803235CA4}" srcOrd="0" destOrd="0" presId="urn:microsoft.com/office/officeart/2005/8/layout/vList2"/>
    <dgm:cxn modelId="{153F8302-C7CE-43F3-B1EF-E55FC9B0FD66}" type="presParOf" srcId="{A3BCF76F-6BF9-497E-B4A1-08AF7C905AB6}" destId="{37E9F992-B05E-4877-99D4-FBB5DC23B0B6}" srcOrd="0" destOrd="0" presId="urn:microsoft.com/office/officeart/2005/8/layout/vList2"/>
    <dgm:cxn modelId="{1E1ECAEC-4FC3-42FB-89F1-66A3C83AC72A}" type="presParOf" srcId="{A3BCF76F-6BF9-497E-B4A1-08AF7C905AB6}" destId="{2605BFD9-0BA9-40F9-AFB0-01E984C3324C}" srcOrd="1" destOrd="0" presId="urn:microsoft.com/office/officeart/2005/8/layout/vList2"/>
    <dgm:cxn modelId="{FA71CAE8-E3F7-481E-93C9-D314F49B53C7}" type="presParOf" srcId="{A3BCF76F-6BF9-497E-B4A1-08AF7C905AB6}" destId="{3ECAFF43-FFD5-40CA-9A80-F3B683379E45}" srcOrd="2" destOrd="0" presId="urn:microsoft.com/office/officeart/2005/8/layout/vList2"/>
    <dgm:cxn modelId="{10EC7412-6644-48F4-9425-A61C788EBEA7}" type="presParOf" srcId="{A3BCF76F-6BF9-497E-B4A1-08AF7C905AB6}" destId="{B325DFD2-7819-4C8C-806D-DAF1ED722BE6}" srcOrd="3" destOrd="0" presId="urn:microsoft.com/office/officeart/2005/8/layout/vList2"/>
    <dgm:cxn modelId="{012E7F3E-0FE8-451D-BAAB-E3F9EC404105}" type="presParOf" srcId="{A3BCF76F-6BF9-497E-B4A1-08AF7C905AB6}" destId="{9B5B3EA2-D338-4E51-8DD7-FA84C442A046}" srcOrd="4" destOrd="0" presId="urn:microsoft.com/office/officeart/2005/8/layout/vList2"/>
    <dgm:cxn modelId="{03DAFEB0-9CF4-41ED-9C62-B82E8B0CF31D}" type="presParOf" srcId="{A3BCF76F-6BF9-497E-B4A1-08AF7C905AB6}" destId="{2A19FFA8-875F-44C3-B333-CDD4051E8179}" srcOrd="5" destOrd="0" presId="urn:microsoft.com/office/officeart/2005/8/layout/vList2"/>
    <dgm:cxn modelId="{7E59C4FA-D2FF-47A3-A6A6-7B5666CF118E}" type="presParOf" srcId="{A3BCF76F-6BF9-497E-B4A1-08AF7C905AB6}" destId="{A06A99E1-5F7E-4881-9411-8B9803235CA4}" srcOrd="6" destOrd="0" presId="urn:microsoft.com/office/officeart/2005/8/layout/vList2"/>
    <dgm:cxn modelId="{66776168-2B54-406E-9102-460FADD0A26E}" type="presParOf" srcId="{A3BCF76F-6BF9-497E-B4A1-08AF7C905AB6}" destId="{B197F6B1-7DA6-4762-B08C-046AB31741E6}" srcOrd="7" destOrd="0" presId="urn:microsoft.com/office/officeart/2005/8/layout/vList2"/>
    <dgm:cxn modelId="{B841A19C-BA26-478A-966E-EB1A5995E902}" type="presParOf" srcId="{A3BCF76F-6BF9-497E-B4A1-08AF7C905AB6}" destId="{37DF3796-DAE5-4933-A8CD-A63F2028FD64}" srcOrd="8" destOrd="0" presId="urn:microsoft.com/office/officeart/2005/8/layout/vList2"/>
    <dgm:cxn modelId="{33CDAA7E-01E4-4AF4-A8F8-998CCDC71EBC}" type="presParOf" srcId="{A3BCF76F-6BF9-497E-B4A1-08AF7C905AB6}" destId="{EE905598-EA25-4EC6-9A4E-219C948006B8}" srcOrd="9" destOrd="0" presId="urn:microsoft.com/office/officeart/2005/8/layout/vList2"/>
    <dgm:cxn modelId="{53A4C736-7DF1-4673-A612-8BAFCE67746E}" type="presParOf" srcId="{A3BCF76F-6BF9-497E-B4A1-08AF7C905AB6}" destId="{336D0D91-8CF9-4E9F-ADB0-C9496BE8DEF0}"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C939B-EEBB-4A5E-82C7-944941CC5DCD}">
      <dsp:nvSpPr>
        <dsp:cNvPr id="0" name=""/>
        <dsp:cNvSpPr/>
      </dsp:nvSpPr>
      <dsp:spPr>
        <a:xfrm>
          <a:off x="0" y="50816"/>
          <a:ext cx="8743702"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hu-HU" sz="1700" kern="1200" dirty="0"/>
            <a:t>Könnyű keresés a felhasználónak</a:t>
          </a:r>
          <a:endParaRPr lang="en-US" sz="1700" kern="1200" dirty="0" err="1"/>
        </a:p>
      </dsp:txBody>
      <dsp:txXfrm>
        <a:off x="19904" y="70720"/>
        <a:ext cx="8703894" cy="367937"/>
      </dsp:txXfrm>
    </dsp:sp>
    <dsp:sp modelId="{B9F4F3CE-FBBE-4614-95B9-4D906D0638F8}">
      <dsp:nvSpPr>
        <dsp:cNvPr id="0" name=""/>
        <dsp:cNvSpPr/>
      </dsp:nvSpPr>
      <dsp:spPr>
        <a:xfrm>
          <a:off x="0" y="507521"/>
          <a:ext cx="8743702"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hu-HU" sz="1700" kern="1200" dirty="0">
              <a:latin typeface="Calibri Light" panose="020F0302020204030204"/>
            </a:rPr>
            <a:t>Egyszerű böngészés az oldalon</a:t>
          </a:r>
          <a:endParaRPr lang="en-US" sz="1700" kern="1200" dirty="0"/>
        </a:p>
      </dsp:txBody>
      <dsp:txXfrm>
        <a:off x="19904" y="527425"/>
        <a:ext cx="8703894" cy="367937"/>
      </dsp:txXfrm>
    </dsp:sp>
    <dsp:sp modelId="{5ED5C955-06BE-4341-AF6B-DB9BB2E64F8E}">
      <dsp:nvSpPr>
        <dsp:cNvPr id="0" name=""/>
        <dsp:cNvSpPr/>
      </dsp:nvSpPr>
      <dsp:spPr>
        <a:xfrm>
          <a:off x="0" y="964227"/>
          <a:ext cx="8743702"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hu-HU" sz="1700" kern="1200" dirty="0">
              <a:latin typeface="Calibri Light" panose="020F0302020204030204"/>
            </a:rPr>
            <a:t>Egységes dizájn az oldalakon</a:t>
          </a:r>
          <a:endParaRPr lang="en-US" sz="1700" kern="1200" dirty="0"/>
        </a:p>
      </dsp:txBody>
      <dsp:txXfrm>
        <a:off x="19904" y="984131"/>
        <a:ext cx="8703894" cy="367937"/>
      </dsp:txXfrm>
    </dsp:sp>
    <dsp:sp modelId="{41B537D7-30FC-4269-A537-97A347915850}">
      <dsp:nvSpPr>
        <dsp:cNvPr id="0" name=""/>
        <dsp:cNvSpPr/>
      </dsp:nvSpPr>
      <dsp:spPr>
        <a:xfrm>
          <a:off x="0" y="1420931"/>
          <a:ext cx="8743702"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hu-HU" sz="1700" kern="1200" dirty="0">
              <a:latin typeface="Calibri Light" panose="020F0302020204030204"/>
            </a:rPr>
            <a:t>Egyszerű regisztráció és törlés</a:t>
          </a:r>
          <a:endParaRPr lang="en-US" sz="1700" kern="1200" dirty="0"/>
        </a:p>
      </dsp:txBody>
      <dsp:txXfrm>
        <a:off x="19904" y="1440835"/>
        <a:ext cx="8703894" cy="367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9F992-B05E-4877-99D4-FBB5DC23B0B6}">
      <dsp:nvSpPr>
        <dsp:cNvPr id="0" name=""/>
        <dsp:cNvSpPr/>
      </dsp:nvSpPr>
      <dsp:spPr>
        <a:xfrm>
          <a:off x="0" y="48509"/>
          <a:ext cx="10512844"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hu-HU" sz="1800" kern="1200" dirty="0">
              <a:latin typeface="Calibri Light" panose="020F0302020204030204"/>
            </a:rPr>
            <a:t>Regisztráció</a:t>
          </a:r>
          <a:endParaRPr lang="en-US" sz="1800" kern="1200" dirty="0"/>
        </a:p>
      </dsp:txBody>
      <dsp:txXfrm>
        <a:off x="21075" y="69584"/>
        <a:ext cx="10470694" cy="389580"/>
      </dsp:txXfrm>
    </dsp:sp>
    <dsp:sp modelId="{3ECAFF43-FFD5-40CA-9A80-F3B683379E45}">
      <dsp:nvSpPr>
        <dsp:cNvPr id="0" name=""/>
        <dsp:cNvSpPr/>
      </dsp:nvSpPr>
      <dsp:spPr>
        <a:xfrm>
          <a:off x="0" y="532079"/>
          <a:ext cx="10512844"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hu-HU" sz="1800" kern="1200" dirty="0">
              <a:latin typeface="Calibri Light" panose="020F0302020204030204"/>
            </a:rPr>
            <a:t>Bejelentkezés</a:t>
          </a:r>
          <a:endParaRPr lang="en-US" sz="1800" kern="1200" dirty="0"/>
        </a:p>
      </dsp:txBody>
      <dsp:txXfrm>
        <a:off x="21075" y="553154"/>
        <a:ext cx="10470694" cy="389580"/>
      </dsp:txXfrm>
    </dsp:sp>
    <dsp:sp modelId="{9B5B3EA2-D338-4E51-8DD7-FA84C442A046}">
      <dsp:nvSpPr>
        <dsp:cNvPr id="0" name=""/>
        <dsp:cNvSpPr/>
      </dsp:nvSpPr>
      <dsp:spPr>
        <a:xfrm>
          <a:off x="0" y="1015650"/>
          <a:ext cx="10512844"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hu-HU" sz="1800" kern="1200" dirty="0">
              <a:latin typeface="Calibri Light" panose="020F0302020204030204"/>
            </a:rPr>
            <a:t>Saját profil feltöltés</a:t>
          </a:r>
          <a:endParaRPr lang="hu-HU" sz="1800" kern="1200" dirty="0"/>
        </a:p>
      </dsp:txBody>
      <dsp:txXfrm>
        <a:off x="21075" y="1036725"/>
        <a:ext cx="10470694" cy="389580"/>
      </dsp:txXfrm>
    </dsp:sp>
    <dsp:sp modelId="{A06A99E1-5F7E-4881-9411-8B9803235CA4}">
      <dsp:nvSpPr>
        <dsp:cNvPr id="0" name=""/>
        <dsp:cNvSpPr/>
      </dsp:nvSpPr>
      <dsp:spPr>
        <a:xfrm>
          <a:off x="0" y="2445857"/>
          <a:ext cx="10512844"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hu-HU" sz="1800" kern="1200" dirty="0">
              <a:latin typeface="Calibri Light" panose="020F0302020204030204"/>
            </a:rPr>
            <a:t>Szűrés</a:t>
          </a:r>
          <a:endParaRPr lang="hu-HU" sz="1800" kern="1200" dirty="0"/>
        </a:p>
      </dsp:txBody>
      <dsp:txXfrm>
        <a:off x="21075" y="2466932"/>
        <a:ext cx="10470694" cy="389580"/>
      </dsp:txXfrm>
    </dsp:sp>
    <dsp:sp modelId="{37DF3796-DAE5-4933-A8CD-A63F2028FD64}">
      <dsp:nvSpPr>
        <dsp:cNvPr id="0" name=""/>
        <dsp:cNvSpPr/>
      </dsp:nvSpPr>
      <dsp:spPr>
        <a:xfrm>
          <a:off x="0" y="1493898"/>
          <a:ext cx="10512844"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hu-HU" sz="1800" kern="1200" dirty="0">
              <a:latin typeface="Calibri Light" panose="020F0302020204030204"/>
            </a:rPr>
            <a:t>Profil Törlés</a:t>
          </a:r>
        </a:p>
      </dsp:txBody>
      <dsp:txXfrm>
        <a:off x="21075" y="1514973"/>
        <a:ext cx="10470694" cy="389580"/>
      </dsp:txXfrm>
    </dsp:sp>
    <dsp:sp modelId="{336D0D91-8CF9-4E9F-ADB0-C9496BE8DEF0}">
      <dsp:nvSpPr>
        <dsp:cNvPr id="0" name=""/>
        <dsp:cNvSpPr/>
      </dsp:nvSpPr>
      <dsp:spPr>
        <a:xfrm>
          <a:off x="0" y="1988657"/>
          <a:ext cx="10512844"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hu-HU" sz="1800" kern="1200" dirty="0">
              <a:latin typeface="Calibri Light" panose="020F0302020204030204"/>
            </a:rPr>
            <a:t>Fórum</a:t>
          </a:r>
        </a:p>
      </dsp:txBody>
      <dsp:txXfrm>
        <a:off x="21075" y="2009732"/>
        <a:ext cx="10470694" cy="3895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707A39-2DC1-43F7-82AA-1DA21BD156DA}" type="datetimeFigureOut">
              <a:rPr lang="hu-HU" smtClean="0"/>
              <a:t>2023. 05. 12.</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728B5-E149-4C17-A8E6-DFB89AB3D484}" type="slidenum">
              <a:rPr lang="hu-HU" smtClean="0"/>
              <a:t>‹#›</a:t>
            </a:fld>
            <a:endParaRPr lang="hu-HU"/>
          </a:p>
        </p:txBody>
      </p:sp>
    </p:spTree>
    <p:extLst>
      <p:ext uri="{BB962C8B-B14F-4D97-AF65-F5344CB8AC3E}">
        <p14:creationId xmlns:p14="http://schemas.microsoft.com/office/powerpoint/2010/main" val="467145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b="1" dirty="0"/>
              <a:t>Andi:</a:t>
            </a:r>
          </a:p>
          <a:p>
            <a:r>
              <a:rPr lang="hu-HU" dirty="0"/>
              <a:t>Good </a:t>
            </a:r>
            <a:r>
              <a:rPr lang="hu-HU" dirty="0" err="1"/>
              <a:t>afternoon</a:t>
            </a:r>
            <a:r>
              <a:rPr lang="hu-HU" dirty="0"/>
              <a:t>! </a:t>
            </a:r>
            <a:r>
              <a:rPr lang="hu-HU" dirty="0" err="1"/>
              <a:t>We</a:t>
            </a:r>
            <a:r>
              <a:rPr lang="hu-HU" dirty="0"/>
              <a:t> </a:t>
            </a:r>
            <a:r>
              <a:rPr lang="hu-HU" dirty="0" err="1"/>
              <a:t>would</a:t>
            </a:r>
            <a:r>
              <a:rPr lang="hu-HU" dirty="0"/>
              <a:t> like </a:t>
            </a:r>
            <a:r>
              <a:rPr lang="hu-HU" dirty="0" err="1"/>
              <a:t>to</a:t>
            </a:r>
            <a:r>
              <a:rPr lang="hu-HU" dirty="0"/>
              <a:t> </a:t>
            </a:r>
            <a:r>
              <a:rPr lang="hu-HU" dirty="0" err="1"/>
              <a:t>briefly</a:t>
            </a:r>
            <a:r>
              <a:rPr lang="hu-HU" dirty="0"/>
              <a:t> </a:t>
            </a:r>
            <a:r>
              <a:rPr lang="hu-HU" dirty="0" err="1"/>
              <a:t>present</a:t>
            </a:r>
            <a:r>
              <a:rPr lang="hu-HU" dirty="0"/>
              <a:t> </a:t>
            </a:r>
            <a:r>
              <a:rPr lang="hu-HU" dirty="0" err="1"/>
              <a:t>you</a:t>
            </a:r>
            <a:r>
              <a:rPr lang="hu-HU" dirty="0"/>
              <a:t> </a:t>
            </a:r>
            <a:r>
              <a:rPr lang="hu-HU" dirty="0" err="1"/>
              <a:t>our</a:t>
            </a:r>
            <a:r>
              <a:rPr lang="hu-HU" dirty="0"/>
              <a:t> </a:t>
            </a:r>
            <a:r>
              <a:rPr lang="hu-HU" dirty="0" err="1"/>
              <a:t>small</a:t>
            </a:r>
            <a:r>
              <a:rPr lang="hu-HU" dirty="0"/>
              <a:t> team and </a:t>
            </a:r>
            <a:r>
              <a:rPr lang="hu-HU" dirty="0" err="1"/>
              <a:t>the</a:t>
            </a:r>
            <a:r>
              <a:rPr lang="hu-HU" dirty="0"/>
              <a:t> project </a:t>
            </a:r>
            <a:r>
              <a:rPr lang="hu-HU" dirty="0" err="1"/>
              <a:t>we</a:t>
            </a:r>
            <a:r>
              <a:rPr lang="hu-HU" dirty="0"/>
              <a:t> </a:t>
            </a:r>
            <a:r>
              <a:rPr lang="hu-HU" dirty="0" err="1"/>
              <a:t>worked</a:t>
            </a:r>
            <a:r>
              <a:rPr lang="hu-HU" dirty="0"/>
              <a:t> </a:t>
            </a:r>
            <a:r>
              <a:rPr lang="hu-HU" dirty="0" err="1"/>
              <a:t>on</a:t>
            </a:r>
            <a:r>
              <a:rPr lang="hu-HU" dirty="0"/>
              <a:t>.</a:t>
            </a:r>
          </a:p>
          <a:p>
            <a:r>
              <a:rPr lang="hu-HU" dirty="0" err="1"/>
              <a:t>My</a:t>
            </a:r>
            <a:r>
              <a:rPr lang="hu-HU" dirty="0"/>
              <a:t> </a:t>
            </a:r>
            <a:r>
              <a:rPr lang="hu-HU" dirty="0" err="1"/>
              <a:t>name</a:t>
            </a:r>
            <a:r>
              <a:rPr lang="hu-HU" dirty="0"/>
              <a:t> is Andrea Tóth-Sági, and I am a </a:t>
            </a:r>
            <a:r>
              <a:rPr lang="hu-HU" dirty="0" err="1"/>
              <a:t>mother</a:t>
            </a:r>
            <a:r>
              <a:rPr lang="hu-HU" dirty="0"/>
              <a:t> of </a:t>
            </a:r>
            <a:r>
              <a:rPr lang="hu-HU" dirty="0" err="1"/>
              <a:t>three</a:t>
            </a:r>
            <a:r>
              <a:rPr lang="hu-HU" dirty="0"/>
              <a:t> </a:t>
            </a:r>
            <a:r>
              <a:rPr lang="hu-HU" dirty="0" err="1"/>
              <a:t>children</a:t>
            </a:r>
            <a:r>
              <a:rPr lang="hu-HU" dirty="0"/>
              <a:t>. </a:t>
            </a:r>
            <a:r>
              <a:rPr lang="hu-HU" dirty="0" err="1"/>
              <a:t>Since</a:t>
            </a:r>
            <a:r>
              <a:rPr lang="hu-HU" dirty="0"/>
              <a:t> </a:t>
            </a:r>
            <a:r>
              <a:rPr lang="hu-HU" dirty="0" err="1"/>
              <a:t>they</a:t>
            </a:r>
            <a:r>
              <a:rPr lang="hu-HU" dirty="0"/>
              <a:t> </a:t>
            </a:r>
            <a:r>
              <a:rPr lang="hu-HU" dirty="0" err="1"/>
              <a:t>are</a:t>
            </a:r>
            <a:r>
              <a:rPr lang="hu-HU" dirty="0"/>
              <a:t> old </a:t>
            </a:r>
            <a:r>
              <a:rPr lang="hu-HU" dirty="0" err="1"/>
              <a:t>enough</a:t>
            </a:r>
            <a:r>
              <a:rPr lang="hu-HU" dirty="0"/>
              <a:t>, I </a:t>
            </a:r>
            <a:r>
              <a:rPr lang="hu-HU" dirty="0" err="1"/>
              <a:t>decided</a:t>
            </a:r>
            <a:r>
              <a:rPr lang="hu-HU" dirty="0"/>
              <a:t> </a:t>
            </a:r>
            <a:r>
              <a:rPr lang="hu-HU" dirty="0" err="1"/>
              <a:t>to</a:t>
            </a:r>
            <a:r>
              <a:rPr lang="hu-HU" dirty="0"/>
              <a:t> restart </a:t>
            </a:r>
            <a:r>
              <a:rPr lang="hu-HU" dirty="0" err="1"/>
              <a:t>my</a:t>
            </a:r>
            <a:r>
              <a:rPr lang="hu-HU" dirty="0"/>
              <a:t> </a:t>
            </a:r>
            <a:r>
              <a:rPr lang="hu-HU" dirty="0" err="1"/>
              <a:t>studies</a:t>
            </a:r>
            <a:r>
              <a:rPr lang="hu-HU" dirty="0"/>
              <a:t> and </a:t>
            </a:r>
            <a:r>
              <a:rPr lang="hu-HU" dirty="0" err="1"/>
              <a:t>turn</a:t>
            </a:r>
            <a:r>
              <a:rPr lang="hu-HU" dirty="0"/>
              <a:t> back </a:t>
            </a:r>
            <a:r>
              <a:rPr lang="hu-HU" dirty="0" err="1"/>
              <a:t>to</a:t>
            </a:r>
            <a:r>
              <a:rPr lang="hu-HU" dirty="0"/>
              <a:t> </a:t>
            </a:r>
            <a:r>
              <a:rPr lang="hu-HU" dirty="0" err="1"/>
              <a:t>my</a:t>
            </a:r>
            <a:r>
              <a:rPr lang="hu-HU" dirty="0"/>
              <a:t> old </a:t>
            </a:r>
            <a:r>
              <a:rPr lang="hu-HU" dirty="0" err="1"/>
              <a:t>dream</a:t>
            </a:r>
            <a:r>
              <a:rPr lang="hu-HU" dirty="0"/>
              <a:t> </a:t>
            </a:r>
            <a:r>
              <a:rPr lang="hu-HU" dirty="0" err="1"/>
              <a:t>to</a:t>
            </a:r>
            <a:r>
              <a:rPr lang="hu-HU" dirty="0"/>
              <a:t> </a:t>
            </a:r>
            <a:r>
              <a:rPr lang="hu-HU" dirty="0" err="1"/>
              <a:t>learn</a:t>
            </a:r>
            <a:r>
              <a:rPr lang="hu-HU" dirty="0"/>
              <a:t> </a:t>
            </a:r>
            <a:r>
              <a:rPr lang="hu-HU" dirty="0" err="1"/>
              <a:t>programming</a:t>
            </a:r>
            <a:r>
              <a:rPr lang="hu-HU" dirty="0"/>
              <a:t>. During </a:t>
            </a:r>
            <a:r>
              <a:rPr lang="hu-HU" dirty="0" err="1"/>
              <a:t>this</a:t>
            </a:r>
            <a:r>
              <a:rPr lang="hu-HU" dirty="0"/>
              <a:t> project I </a:t>
            </a:r>
            <a:r>
              <a:rPr lang="hu-HU" dirty="0" err="1"/>
              <a:t>acted</a:t>
            </a:r>
            <a:r>
              <a:rPr lang="hu-HU" dirty="0"/>
              <a:t> </a:t>
            </a:r>
            <a:r>
              <a:rPr lang="hu-HU" dirty="0" err="1"/>
              <a:t>as</a:t>
            </a:r>
            <a:r>
              <a:rPr lang="hu-HU" dirty="0"/>
              <a:t> team </a:t>
            </a:r>
            <a:r>
              <a:rPr lang="hu-HU" dirty="0" err="1"/>
              <a:t>leader</a:t>
            </a:r>
            <a:r>
              <a:rPr lang="hu-HU" dirty="0"/>
              <a:t> </a:t>
            </a:r>
            <a:r>
              <a:rPr lang="hu-HU" dirty="0" err="1"/>
              <a:t>or</a:t>
            </a:r>
            <a:r>
              <a:rPr lang="hu-HU" dirty="0"/>
              <a:t> project </a:t>
            </a:r>
            <a:r>
              <a:rPr lang="hu-HU" dirty="0" err="1"/>
              <a:t>manager</a:t>
            </a:r>
            <a:r>
              <a:rPr lang="hu-HU" dirty="0"/>
              <a:t> </a:t>
            </a:r>
            <a:r>
              <a:rPr lang="hu-HU" dirty="0" err="1"/>
              <a:t>to</a:t>
            </a:r>
            <a:r>
              <a:rPr lang="hu-HU" dirty="0"/>
              <a:t> </a:t>
            </a:r>
            <a:r>
              <a:rPr lang="hu-HU" dirty="0" err="1"/>
              <a:t>coordinate</a:t>
            </a:r>
            <a:r>
              <a:rPr lang="hu-HU" dirty="0"/>
              <a:t> </a:t>
            </a:r>
            <a:r>
              <a:rPr lang="hu-HU" dirty="0" err="1"/>
              <a:t>the</a:t>
            </a:r>
            <a:r>
              <a:rPr lang="hu-HU" dirty="0"/>
              <a:t> </a:t>
            </a:r>
            <a:r>
              <a:rPr lang="hu-HU" dirty="0" err="1"/>
              <a:t>team’s</a:t>
            </a:r>
            <a:r>
              <a:rPr lang="hu-HU" dirty="0"/>
              <a:t> </a:t>
            </a:r>
            <a:r>
              <a:rPr lang="hu-HU" dirty="0" err="1"/>
              <a:t>work</a:t>
            </a:r>
            <a:r>
              <a:rPr lang="hu-HU" dirty="0"/>
              <a:t>.</a:t>
            </a:r>
          </a:p>
          <a:p>
            <a:r>
              <a:rPr lang="hu-HU" dirty="0" err="1"/>
              <a:t>Now</a:t>
            </a:r>
            <a:r>
              <a:rPr lang="hu-HU" dirty="0"/>
              <a:t> </a:t>
            </a:r>
            <a:r>
              <a:rPr lang="hu-HU" dirty="0" err="1"/>
              <a:t>let</a:t>
            </a:r>
            <a:r>
              <a:rPr lang="hu-HU" dirty="0"/>
              <a:t> </a:t>
            </a:r>
            <a:r>
              <a:rPr lang="hu-HU" dirty="0" err="1"/>
              <a:t>me</a:t>
            </a:r>
            <a:r>
              <a:rPr lang="hu-HU" dirty="0"/>
              <a:t> </a:t>
            </a:r>
            <a:r>
              <a:rPr lang="hu-HU" dirty="0" err="1"/>
              <a:t>give</a:t>
            </a:r>
            <a:r>
              <a:rPr lang="hu-HU" dirty="0"/>
              <a:t> </a:t>
            </a:r>
            <a:r>
              <a:rPr lang="hu-HU" dirty="0" err="1"/>
              <a:t>the</a:t>
            </a:r>
            <a:r>
              <a:rPr lang="hu-HU" dirty="0"/>
              <a:t> </a:t>
            </a:r>
            <a:r>
              <a:rPr lang="hu-HU" dirty="0" err="1"/>
              <a:t>word</a:t>
            </a:r>
            <a:r>
              <a:rPr lang="hu-HU" dirty="0"/>
              <a:t> </a:t>
            </a:r>
            <a:r>
              <a:rPr lang="hu-HU" dirty="0" err="1"/>
              <a:t>to</a:t>
            </a:r>
            <a:r>
              <a:rPr lang="hu-HU" dirty="0"/>
              <a:t> Imre  and Zsolt </a:t>
            </a:r>
            <a:r>
              <a:rPr lang="hu-HU" dirty="0" err="1"/>
              <a:t>so</a:t>
            </a:r>
            <a:r>
              <a:rPr lang="hu-HU" dirty="0"/>
              <a:t> </a:t>
            </a:r>
            <a:r>
              <a:rPr lang="hu-HU" dirty="0" err="1"/>
              <a:t>they</a:t>
            </a:r>
            <a:r>
              <a:rPr lang="hu-HU" dirty="0"/>
              <a:t> </a:t>
            </a:r>
            <a:r>
              <a:rPr lang="hu-HU" dirty="0" err="1"/>
              <a:t>can</a:t>
            </a:r>
            <a:r>
              <a:rPr lang="hu-HU" dirty="0"/>
              <a:t> </a:t>
            </a:r>
            <a:r>
              <a:rPr lang="hu-HU" dirty="0" err="1"/>
              <a:t>introduce</a:t>
            </a:r>
            <a:r>
              <a:rPr lang="hu-HU" dirty="0"/>
              <a:t> </a:t>
            </a:r>
            <a:r>
              <a:rPr lang="hu-HU" dirty="0" err="1"/>
              <a:t>themselves</a:t>
            </a:r>
            <a:r>
              <a:rPr lang="hu-HU" dirty="0"/>
              <a:t>.</a:t>
            </a:r>
          </a:p>
          <a:p>
            <a:r>
              <a:rPr lang="hu-HU" b="1" dirty="0"/>
              <a:t>Imi:</a:t>
            </a:r>
          </a:p>
          <a:p>
            <a:r>
              <a:rPr lang="en-GB" dirty="0">
                <a:effectLst/>
                <a:ea typeface="Calibri" panose="020F0502020204030204" pitchFamily="34" charset="0"/>
                <a:cs typeface="Times New Roman" panose="02020603050405020304" pitchFamily="18" charset="0"/>
              </a:rPr>
              <a:t>I am </a:t>
            </a:r>
            <a:r>
              <a:rPr lang="en-GB" dirty="0" err="1">
                <a:effectLst/>
                <a:ea typeface="Calibri" panose="020F0502020204030204" pitchFamily="34" charset="0"/>
                <a:cs typeface="Times New Roman" panose="02020603050405020304" pitchFamily="18" charset="0"/>
              </a:rPr>
              <a:t>Imre</a:t>
            </a:r>
            <a:r>
              <a:rPr lang="en-GB" dirty="0">
                <a:effectLst/>
                <a:ea typeface="Calibri" panose="020F0502020204030204" pitchFamily="34" charset="0"/>
                <a:cs typeface="Times New Roman" panose="02020603050405020304" pitchFamily="18" charset="0"/>
              </a:rPr>
              <a:t> </a:t>
            </a:r>
            <a:r>
              <a:rPr lang="en-GB" dirty="0" err="1">
                <a:effectLst/>
                <a:ea typeface="Calibri" panose="020F0502020204030204" pitchFamily="34" charset="0"/>
                <a:cs typeface="Times New Roman" panose="02020603050405020304" pitchFamily="18" charset="0"/>
              </a:rPr>
              <a:t>Kasza</a:t>
            </a:r>
            <a:r>
              <a:rPr lang="en-GB" dirty="0">
                <a:effectLst/>
                <a:ea typeface="Calibri" panose="020F0502020204030204" pitchFamily="34" charset="0"/>
                <a:cs typeface="Times New Roman" panose="02020603050405020304" pitchFamily="18" charset="0"/>
              </a:rPr>
              <a:t>. For the past 25 years I have been working as a graphic designer in press. During this time the concept of this profession has slowly but significantly changed. This made me realize that I have to extend my knowledge so I chose software development to complement my current role.</a:t>
            </a:r>
            <a:endParaRPr lang="hu-HU" dirty="0">
              <a:effectLst/>
              <a:ea typeface="Calibri" panose="020F0502020204030204" pitchFamily="34" charset="0"/>
              <a:cs typeface="Times New Roman" panose="02020603050405020304" pitchFamily="18" charset="0"/>
            </a:endParaRPr>
          </a:p>
          <a:p>
            <a:r>
              <a:rPr lang="hu-HU" b="1" dirty="0">
                <a:ea typeface="Calibri" panose="020F0502020204030204" pitchFamily="34" charset="0"/>
                <a:cs typeface="Times New Roman" panose="02020603050405020304" pitchFamily="18" charset="0"/>
              </a:rPr>
              <a:t>Zsolt:</a:t>
            </a:r>
          </a:p>
          <a:p>
            <a:r>
              <a:rPr lang="en-US" dirty="0"/>
              <a:t>My name is </a:t>
            </a:r>
            <a:r>
              <a:rPr lang="en-US" dirty="0" err="1"/>
              <a:t>Zsolt</a:t>
            </a:r>
            <a:r>
              <a:rPr lang="en-US" dirty="0"/>
              <a:t> </a:t>
            </a:r>
            <a:r>
              <a:rPr lang="en-US" dirty="0" err="1"/>
              <a:t>Pirik</a:t>
            </a:r>
            <a:r>
              <a:rPr lang="en-US" dirty="0"/>
              <a:t>.</a:t>
            </a:r>
            <a:br>
              <a:rPr lang="en-US" dirty="0"/>
            </a:br>
            <a:r>
              <a:rPr lang="en-US" dirty="0"/>
              <a:t>I'm currently working as a vet </a:t>
            </a:r>
            <a:r>
              <a:rPr lang="en-US" dirty="0" err="1"/>
              <a:t>assistant.I</a:t>
            </a:r>
            <a:r>
              <a:rPr lang="en-US" dirty="0"/>
              <a:t> have been interested in programming for quit</a:t>
            </a:r>
            <a:r>
              <a:rPr lang="hu-HU" dirty="0"/>
              <a:t>e</a:t>
            </a:r>
            <a:r>
              <a:rPr lang="en-US" dirty="0"/>
              <a:t> a while now</a:t>
            </a:r>
            <a:r>
              <a:rPr lang="hu-HU" dirty="0"/>
              <a:t>, </a:t>
            </a:r>
            <a:r>
              <a:rPr lang="hu-HU" dirty="0" err="1"/>
              <a:t>but</a:t>
            </a:r>
            <a:r>
              <a:rPr lang="en-US" dirty="0"/>
              <a:t> it seemed scary to me.</a:t>
            </a:r>
            <a:br>
              <a:rPr lang="en-US" dirty="0"/>
            </a:br>
            <a:r>
              <a:rPr lang="en-US" dirty="0"/>
              <a:t>I'd like to change this. I</a:t>
            </a:r>
            <a:r>
              <a:rPr lang="hu-HU" dirty="0"/>
              <a:t>’d</a:t>
            </a:r>
            <a:r>
              <a:rPr lang="en-US" dirty="0"/>
              <a:t> like to be more confident in this type of area.</a:t>
            </a:r>
            <a:endParaRPr lang="hu-HU" dirty="0"/>
          </a:p>
          <a:p>
            <a:endParaRPr lang="hu-HU" dirty="0"/>
          </a:p>
          <a:p>
            <a:endParaRPr lang="hu-HU" dirty="0"/>
          </a:p>
        </p:txBody>
      </p:sp>
      <p:sp>
        <p:nvSpPr>
          <p:cNvPr id="4" name="Dia számának helye 3"/>
          <p:cNvSpPr>
            <a:spLocks noGrp="1"/>
          </p:cNvSpPr>
          <p:nvPr>
            <p:ph type="sldNum" sz="quarter" idx="5"/>
          </p:nvPr>
        </p:nvSpPr>
        <p:spPr/>
        <p:txBody>
          <a:bodyPr/>
          <a:lstStyle/>
          <a:p>
            <a:fld id="{B48728B5-E149-4C17-A8E6-DFB89AB3D484}" type="slidenum">
              <a:rPr lang="hu-HU" smtClean="0"/>
              <a:t>1</a:t>
            </a:fld>
            <a:endParaRPr lang="hu-HU"/>
          </a:p>
        </p:txBody>
      </p:sp>
    </p:spTree>
    <p:extLst>
      <p:ext uri="{BB962C8B-B14F-4D97-AF65-F5344CB8AC3E}">
        <p14:creationId xmlns:p14="http://schemas.microsoft.com/office/powerpoint/2010/main" val="3597969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10</a:t>
            </a:fld>
            <a:endParaRPr lang="hu-HU"/>
          </a:p>
        </p:txBody>
      </p:sp>
      <p:sp>
        <p:nvSpPr>
          <p:cNvPr id="6" name="Jegyzetek helye 5">
            <a:extLst>
              <a:ext uri="{FF2B5EF4-FFF2-40B4-BE49-F238E27FC236}">
                <a16:creationId xmlns:a16="http://schemas.microsoft.com/office/drawing/2014/main" id="{3C194C24-6D05-16F1-2403-9D61D077D2A0}"/>
              </a:ext>
            </a:extLst>
          </p:cNvPr>
          <p:cNvSpPr>
            <a:spLocks noGrp="1"/>
          </p:cNvSpPr>
          <p:nvPr>
            <p:ph type="body" sz="quarter" idx="3"/>
          </p:nvPr>
        </p:nvSpPr>
        <p:spPr/>
        <p:txBody>
          <a:bodyPr/>
          <a:lstStyle/>
          <a:p>
            <a:r>
              <a:rPr lang="hu-HU" dirty="0"/>
              <a:t>Andi</a:t>
            </a:r>
          </a:p>
          <a:p>
            <a:pPr marL="0" indent="0" algn="just">
              <a:buNone/>
            </a:pPr>
            <a:r>
              <a:rPr lang="hu-HU" dirty="0"/>
              <a:t>Ami a dián van arról beszélj!</a:t>
            </a:r>
          </a:p>
        </p:txBody>
      </p:sp>
    </p:spTree>
    <p:extLst>
      <p:ext uri="{BB962C8B-B14F-4D97-AF65-F5344CB8AC3E}">
        <p14:creationId xmlns:p14="http://schemas.microsoft.com/office/powerpoint/2010/main" val="3400899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11</a:t>
            </a:fld>
            <a:endParaRPr lang="hu-HU"/>
          </a:p>
        </p:txBody>
      </p:sp>
      <p:sp>
        <p:nvSpPr>
          <p:cNvPr id="6" name="Jegyzetek helye 5">
            <a:extLst>
              <a:ext uri="{FF2B5EF4-FFF2-40B4-BE49-F238E27FC236}">
                <a16:creationId xmlns:a16="http://schemas.microsoft.com/office/drawing/2014/main" id="{3C194C24-6D05-16F1-2403-9D61D077D2A0}"/>
              </a:ext>
            </a:extLst>
          </p:cNvPr>
          <p:cNvSpPr>
            <a:spLocks noGrp="1"/>
          </p:cNvSpPr>
          <p:nvPr>
            <p:ph type="body" sz="quarter" idx="3"/>
          </p:nvPr>
        </p:nvSpPr>
        <p:spPr/>
        <p:txBody>
          <a:bodyPr/>
          <a:lstStyle/>
          <a:p>
            <a:r>
              <a:rPr lang="hu-HU" dirty="0"/>
              <a:t>Imi</a:t>
            </a:r>
          </a:p>
          <a:p>
            <a:pPr marL="0" indent="0" algn="just">
              <a:buNone/>
            </a:pPr>
            <a:r>
              <a:rPr lang="hu-HU" dirty="0"/>
              <a:t>Ami a dián van arról beszélj!</a:t>
            </a:r>
          </a:p>
        </p:txBody>
      </p:sp>
    </p:spTree>
    <p:extLst>
      <p:ext uri="{BB962C8B-B14F-4D97-AF65-F5344CB8AC3E}">
        <p14:creationId xmlns:p14="http://schemas.microsoft.com/office/powerpoint/2010/main" val="426138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12</a:t>
            </a:fld>
            <a:endParaRPr lang="hu-HU"/>
          </a:p>
        </p:txBody>
      </p:sp>
      <p:sp>
        <p:nvSpPr>
          <p:cNvPr id="6" name="Jegyzetek helye 5">
            <a:extLst>
              <a:ext uri="{FF2B5EF4-FFF2-40B4-BE49-F238E27FC236}">
                <a16:creationId xmlns:a16="http://schemas.microsoft.com/office/drawing/2014/main" id="{3C194C24-6D05-16F1-2403-9D61D077D2A0}"/>
              </a:ext>
            </a:extLst>
          </p:cNvPr>
          <p:cNvSpPr>
            <a:spLocks noGrp="1"/>
          </p:cNvSpPr>
          <p:nvPr>
            <p:ph type="body" sz="quarter" idx="3"/>
          </p:nvPr>
        </p:nvSpPr>
        <p:spPr/>
        <p:txBody>
          <a:bodyPr/>
          <a:lstStyle/>
          <a:p>
            <a:r>
              <a:rPr lang="hu-HU" dirty="0"/>
              <a:t>Zsolt</a:t>
            </a:r>
          </a:p>
          <a:p>
            <a:pPr marL="0" indent="0" algn="just">
              <a:buNone/>
            </a:pPr>
            <a:r>
              <a:rPr lang="hu-HU" dirty="0"/>
              <a:t>Ami a dián van arról beszélj!</a:t>
            </a:r>
          </a:p>
        </p:txBody>
      </p:sp>
    </p:spTree>
    <p:extLst>
      <p:ext uri="{BB962C8B-B14F-4D97-AF65-F5344CB8AC3E}">
        <p14:creationId xmlns:p14="http://schemas.microsoft.com/office/powerpoint/2010/main" val="562230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13</a:t>
            </a:fld>
            <a:endParaRPr lang="hu-HU"/>
          </a:p>
        </p:txBody>
      </p:sp>
      <p:sp>
        <p:nvSpPr>
          <p:cNvPr id="6" name="Jegyzetek helye 5">
            <a:extLst>
              <a:ext uri="{FF2B5EF4-FFF2-40B4-BE49-F238E27FC236}">
                <a16:creationId xmlns:a16="http://schemas.microsoft.com/office/drawing/2014/main" id="{3C194C24-6D05-16F1-2403-9D61D077D2A0}"/>
              </a:ext>
            </a:extLst>
          </p:cNvPr>
          <p:cNvSpPr>
            <a:spLocks noGrp="1"/>
          </p:cNvSpPr>
          <p:nvPr>
            <p:ph type="body" sz="quarter" idx="3"/>
          </p:nvPr>
        </p:nvSpPr>
        <p:spPr/>
        <p:txBody>
          <a:bodyPr/>
          <a:lstStyle/>
          <a:p>
            <a:r>
              <a:rPr lang="hu-HU" dirty="0"/>
              <a:t>Zsolt</a:t>
            </a:r>
          </a:p>
          <a:p>
            <a:pPr marL="0" indent="0" algn="just">
              <a:buNone/>
            </a:pPr>
            <a:r>
              <a:rPr lang="hu-HU" dirty="0"/>
              <a:t>Ami a dián van arról beszélj!</a:t>
            </a:r>
          </a:p>
        </p:txBody>
      </p:sp>
    </p:spTree>
    <p:extLst>
      <p:ext uri="{BB962C8B-B14F-4D97-AF65-F5344CB8AC3E}">
        <p14:creationId xmlns:p14="http://schemas.microsoft.com/office/powerpoint/2010/main" val="1968269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14</a:t>
            </a:fld>
            <a:endParaRPr lang="hu-HU"/>
          </a:p>
        </p:txBody>
      </p:sp>
      <p:sp>
        <p:nvSpPr>
          <p:cNvPr id="6" name="Jegyzetek helye 5">
            <a:extLst>
              <a:ext uri="{FF2B5EF4-FFF2-40B4-BE49-F238E27FC236}">
                <a16:creationId xmlns:a16="http://schemas.microsoft.com/office/drawing/2014/main" id="{3C194C24-6D05-16F1-2403-9D61D077D2A0}"/>
              </a:ext>
            </a:extLst>
          </p:cNvPr>
          <p:cNvSpPr>
            <a:spLocks noGrp="1"/>
          </p:cNvSpPr>
          <p:nvPr>
            <p:ph type="body" sz="quarter" idx="3"/>
          </p:nvPr>
        </p:nvSpPr>
        <p:spPr/>
        <p:txBody>
          <a:bodyPr/>
          <a:lstStyle/>
          <a:p>
            <a:r>
              <a:rPr lang="hu-HU" dirty="0"/>
              <a:t>Imi</a:t>
            </a:r>
          </a:p>
          <a:p>
            <a:r>
              <a:rPr lang="hu-HU" dirty="0"/>
              <a:t>A tökéletes felhasználói élmény elérésnek érdekében, </a:t>
            </a:r>
            <a:r>
              <a:rPr lang="hu-HU" dirty="0">
                <a:effectLst/>
                <a:latin typeface="Calibri" panose="020F0502020204030204" pitchFamily="34" charset="0"/>
                <a:ea typeface="Calibri" panose="020F0502020204030204" pitchFamily="34" charset="0"/>
                <a:cs typeface="Calibri" panose="020F0502020204030204" pitchFamily="34" charset="0"/>
              </a:rPr>
              <a:t>programunk teljesen reszponzív, így lehetőség van bármilyen méretű eszközön használni. Például </a:t>
            </a:r>
            <a:r>
              <a:rPr lang="hu-HU" dirty="0">
                <a:latin typeface="Calibri" panose="020F0502020204030204" pitchFamily="34" charset="0"/>
                <a:ea typeface="Calibri" panose="020F0502020204030204" pitchFamily="34" charset="0"/>
                <a:cs typeface="Calibri" panose="020F0502020204030204" pitchFamily="34" charset="0"/>
              </a:rPr>
              <a:t>a</a:t>
            </a:r>
            <a:r>
              <a:rPr lang="hu-HU" dirty="0">
                <a:effectLst/>
                <a:latin typeface="Calibri" panose="020F0502020204030204" pitchFamily="34" charset="0"/>
                <a:ea typeface="Calibri" panose="020F0502020204030204" pitchFamily="34" charset="0"/>
                <a:cs typeface="Calibri" panose="020F0502020204030204" pitchFamily="34" charset="0"/>
              </a:rPr>
              <a:t> menüsor lenyíló gomb lesz kis formátum esetében. Bootstrap és css fájlokkal értük el a teljes reszponzívitást.</a:t>
            </a:r>
            <a:endParaRPr lang="hu-HU" dirty="0">
              <a:effectLst/>
              <a:latin typeface="Times New Roman" panose="02020603050405020304" pitchFamily="18" charset="0"/>
              <a:ea typeface="Calibri" panose="020F0502020204030204" pitchFamily="34" charset="0"/>
              <a:cs typeface="Calibri" panose="020F0502020204030204" pitchFamily="34" charset="0"/>
            </a:endParaRPr>
          </a:p>
          <a:p>
            <a:endParaRPr lang="hu-HU" dirty="0"/>
          </a:p>
        </p:txBody>
      </p:sp>
    </p:spTree>
    <p:extLst>
      <p:ext uri="{BB962C8B-B14F-4D97-AF65-F5344CB8AC3E}">
        <p14:creationId xmlns:p14="http://schemas.microsoft.com/office/powerpoint/2010/main" val="3888034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15</a:t>
            </a:fld>
            <a:endParaRPr lang="hu-HU"/>
          </a:p>
        </p:txBody>
      </p:sp>
      <p:sp>
        <p:nvSpPr>
          <p:cNvPr id="6" name="Jegyzetek helye 5">
            <a:extLst>
              <a:ext uri="{FF2B5EF4-FFF2-40B4-BE49-F238E27FC236}">
                <a16:creationId xmlns:a16="http://schemas.microsoft.com/office/drawing/2014/main" id="{3C194C24-6D05-16F1-2403-9D61D077D2A0}"/>
              </a:ext>
            </a:extLst>
          </p:cNvPr>
          <p:cNvSpPr>
            <a:spLocks noGrp="1"/>
          </p:cNvSpPr>
          <p:nvPr>
            <p:ph type="body" sz="quarter" idx="3"/>
          </p:nvPr>
        </p:nvSpPr>
        <p:spPr/>
        <p:txBody>
          <a:bodyPr/>
          <a:lstStyle/>
          <a:p>
            <a:r>
              <a:rPr lang="hu-HU" dirty="0"/>
              <a:t>Andi</a:t>
            </a:r>
          </a:p>
          <a:p>
            <a:r>
              <a:rPr lang="hu-HU" dirty="0"/>
              <a:t>Igyekeztünk a felhasználónak egyértelmű utasításokat adni az oldal használatához</a:t>
            </a:r>
            <a:r>
              <a:rPr lang="hu-HU" dirty="0">
                <a:effectLst/>
                <a:latin typeface="Calibri" panose="020F0502020204030204" pitchFamily="34" charset="0"/>
                <a:ea typeface="Calibri" panose="020F0502020204030204" pitchFamily="34" charset="0"/>
                <a:cs typeface="Calibri" panose="020F0502020204030204" pitchFamily="34" charset="0"/>
              </a:rPr>
              <a:t>.</a:t>
            </a:r>
          </a:p>
          <a:p>
            <a:r>
              <a:rPr lang="hu-HU" dirty="0">
                <a:latin typeface="Calibri" panose="020F0502020204030204" pitchFamily="34" charset="0"/>
                <a:ea typeface="Calibri" panose="020F0502020204030204" pitchFamily="34" charset="0"/>
                <a:cs typeface="Calibri" panose="020F0502020204030204" pitchFamily="34" charset="0"/>
              </a:rPr>
              <a:t>A képeken is jól látszik, hogy egyértelmű utasítást kap a felhasználó a kötelező mezőknél a kitöltésre.</a:t>
            </a:r>
            <a:endParaRPr lang="hu-HU" dirty="0">
              <a:effectLst/>
              <a:latin typeface="Calibri" panose="020F0502020204030204" pitchFamily="34" charset="0"/>
              <a:ea typeface="Calibri" panose="020F0502020204030204" pitchFamily="34" charset="0"/>
              <a:cs typeface="Calibri" panose="020F0502020204030204" pitchFamily="34" charset="0"/>
            </a:endParaRPr>
          </a:p>
          <a:p>
            <a:endParaRPr lang="hu-HU" dirty="0">
              <a:effectLst/>
              <a:latin typeface="Times New Roman" panose="02020603050405020304" pitchFamily="18" charset="0"/>
              <a:ea typeface="Calibri" panose="020F0502020204030204" pitchFamily="34" charset="0"/>
              <a:cs typeface="Calibri" panose="020F0502020204030204" pitchFamily="34" charset="0"/>
            </a:endParaRPr>
          </a:p>
          <a:p>
            <a:endParaRPr lang="hu-HU" dirty="0"/>
          </a:p>
        </p:txBody>
      </p:sp>
    </p:spTree>
    <p:extLst>
      <p:ext uri="{BB962C8B-B14F-4D97-AF65-F5344CB8AC3E}">
        <p14:creationId xmlns:p14="http://schemas.microsoft.com/office/powerpoint/2010/main" val="2154724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16</a:t>
            </a:fld>
            <a:endParaRPr lang="hu-HU"/>
          </a:p>
        </p:txBody>
      </p:sp>
      <p:sp>
        <p:nvSpPr>
          <p:cNvPr id="6" name="Jegyzetek helye 5">
            <a:extLst>
              <a:ext uri="{FF2B5EF4-FFF2-40B4-BE49-F238E27FC236}">
                <a16:creationId xmlns:a16="http://schemas.microsoft.com/office/drawing/2014/main" id="{3C194C24-6D05-16F1-2403-9D61D077D2A0}"/>
              </a:ext>
            </a:extLst>
          </p:cNvPr>
          <p:cNvSpPr>
            <a:spLocks noGrp="1"/>
          </p:cNvSpPr>
          <p:nvPr>
            <p:ph type="body" sz="quarter" idx="3"/>
          </p:nvPr>
        </p:nvSpPr>
        <p:spPr/>
        <p:txBody>
          <a:bodyPr/>
          <a:lstStyle/>
          <a:p>
            <a:r>
              <a:rPr lang="hu-HU" dirty="0">
                <a:latin typeface="Arial" panose="020B0604020202020204" pitchFamily="34" charset="0"/>
                <a:cs typeface="Arial" panose="020B0604020202020204" pitchFamily="34" charset="0"/>
              </a:rPr>
              <a:t>Imi</a:t>
            </a:r>
          </a:p>
          <a:p>
            <a:pPr marL="0" indent="0">
              <a:buNone/>
            </a:pPr>
            <a:r>
              <a:rPr lang="hu-HU" dirty="0">
                <a:latin typeface="Arial" panose="020B0604020202020204" pitchFamily="34" charset="0"/>
                <a:cs typeface="Arial" panose="020B0604020202020204" pitchFamily="34" charset="0"/>
              </a:rPr>
              <a:t>A Laravel keretrendszer az MVC programtervezési mintára épül, </a:t>
            </a:r>
          </a:p>
          <a:p>
            <a:pPr marL="0" indent="0">
              <a:buNone/>
            </a:pPr>
            <a:r>
              <a:rPr lang="hu-HU" dirty="0">
                <a:latin typeface="Arial" panose="020B0604020202020204" pitchFamily="34" charset="0"/>
                <a:cs typeface="Arial" panose="020B0604020202020204" pitchFamily="34" charset="0"/>
              </a:rPr>
              <a:t>ami szétválasztja egymástól a </a:t>
            </a:r>
            <a:r>
              <a:rPr lang="hu-HU" dirty="0" err="1">
                <a:latin typeface="Arial" panose="020B0604020202020204" pitchFamily="34" charset="0"/>
                <a:cs typeface="Arial" panose="020B0604020202020204" pitchFamily="34" charset="0"/>
              </a:rPr>
              <a:t>View</a:t>
            </a:r>
            <a:r>
              <a:rPr lang="hu-HU" dirty="0">
                <a:latin typeface="Arial" panose="020B0604020202020204" pitchFamily="34" charset="0"/>
                <a:cs typeface="Arial" panose="020B0604020202020204" pitchFamily="34" charset="0"/>
              </a:rPr>
              <a:t>-t a </a:t>
            </a:r>
            <a:r>
              <a:rPr lang="hu-HU" dirty="0" err="1">
                <a:latin typeface="Arial" panose="020B0604020202020204" pitchFamily="34" charset="0"/>
                <a:cs typeface="Arial" panose="020B0604020202020204" pitchFamily="34" charset="0"/>
              </a:rPr>
              <a:t>Model-től</a:t>
            </a:r>
            <a:r>
              <a:rPr lang="hu-HU" dirty="0">
                <a:latin typeface="Arial" panose="020B0604020202020204" pitchFamily="34" charset="0"/>
                <a:cs typeface="Arial" panose="020B0604020202020204" pitchFamily="34" charset="0"/>
              </a:rPr>
              <a:t> és a </a:t>
            </a:r>
            <a:r>
              <a:rPr lang="hu-HU" dirty="0" err="1">
                <a:latin typeface="Arial" panose="020B0604020202020204" pitchFamily="34" charset="0"/>
                <a:cs typeface="Arial" panose="020B0604020202020204" pitchFamily="34" charset="0"/>
              </a:rPr>
              <a:t>Controller-től</a:t>
            </a:r>
            <a:r>
              <a:rPr lang="hu-HU" dirty="0">
                <a:latin typeface="Arial" panose="020B0604020202020204" pitchFamily="34" charset="0"/>
                <a:cs typeface="Arial" panose="020B0604020202020204" pitchFamily="34" charset="0"/>
              </a:rPr>
              <a:t>.</a:t>
            </a:r>
          </a:p>
          <a:p>
            <a:endParaRPr lang="hu-HU" dirty="0"/>
          </a:p>
          <a:p>
            <a:r>
              <a:rPr lang="hu-HU" b="0" i="0" dirty="0">
                <a:effectLst/>
                <a:latin typeface="arial" panose="020B0604020202020204" pitchFamily="34" charset="0"/>
              </a:rPr>
              <a:t>A Laravel egy ingyenes és nyílt forráskódú PHP webes keretrendszer.</a:t>
            </a:r>
          </a:p>
          <a:p>
            <a:r>
              <a:rPr lang="hu-HU" dirty="0">
                <a:effectLst/>
                <a:latin typeface="Times New Roman" panose="02020603050405020304" pitchFamily="18" charset="0"/>
                <a:ea typeface="Calibri" panose="020F0502020204030204" pitchFamily="34" charset="0"/>
                <a:cs typeface="Calibri" panose="020F0502020204030204" pitchFamily="34" charset="0"/>
              </a:rPr>
              <a:t>A kód így könnyű tovább fejleszteni, mert nem kell az egész kódon módosítani, ha változtatni szeretnénk az adatkezelésen, mert így csak a modellel kell foglalkozni. Igaz ez a nézetre is, ha a kinézeten szeretnénk változtatni csak a nézettel kell foglalkozni.</a:t>
            </a:r>
          </a:p>
        </p:txBody>
      </p:sp>
    </p:spTree>
    <p:extLst>
      <p:ext uri="{BB962C8B-B14F-4D97-AF65-F5344CB8AC3E}">
        <p14:creationId xmlns:p14="http://schemas.microsoft.com/office/powerpoint/2010/main" val="244913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b="0" i="0" dirty="0">
                <a:effectLst/>
                <a:latin typeface="Arial" panose="020B0604020202020204" pitchFamily="34" charset="0"/>
                <a:cs typeface="Arial" panose="020B0604020202020204" pitchFamily="34" charset="0"/>
              </a:rPr>
              <a:t>Zsolt</a:t>
            </a:r>
          </a:p>
          <a:p>
            <a:endParaRPr lang="hu-HU" b="0" i="0" dirty="0">
              <a:effectLst/>
              <a:latin typeface="Arial" panose="020B0604020202020204" pitchFamily="34" charset="0"/>
              <a:cs typeface="Arial" panose="020B0604020202020204" pitchFamily="34" charset="0"/>
            </a:endParaRPr>
          </a:p>
          <a:p>
            <a:r>
              <a:rPr lang="hu-HU" dirty="0">
                <a:latin typeface="Arial" panose="020B0604020202020204" pitchFamily="34" charset="0"/>
                <a:cs typeface="Arial" panose="020B0604020202020204" pitchFamily="34" charset="0"/>
              </a:rPr>
              <a:t>Ezért választottuk a </a:t>
            </a:r>
            <a:r>
              <a:rPr lang="hu-HU" dirty="0" err="1">
                <a:latin typeface="Arial" panose="020B0604020202020204" pitchFamily="34" charset="0"/>
                <a:cs typeface="Arial" panose="020B0604020202020204" pitchFamily="34" charset="0"/>
              </a:rPr>
              <a:t>Laravelt</a:t>
            </a:r>
            <a:r>
              <a:rPr lang="hu-HU" dirty="0">
                <a:latin typeface="Arial" panose="020B0604020202020204" pitchFamily="34" charset="0"/>
                <a:cs typeface="Arial" panose="020B0604020202020204" pitchFamily="34" charset="0"/>
              </a:rPr>
              <a:t>, mert így a backendünk és Frontendünk  és az adatbázisunk is átláthatóan kezelhető lett.</a:t>
            </a:r>
          </a:p>
          <a:p>
            <a:endParaRPr lang="hu-HU" b="0" i="0" dirty="0">
              <a:effectLst/>
              <a:latin typeface="Arial" panose="020B0604020202020204" pitchFamily="34" charset="0"/>
              <a:cs typeface="Arial" panose="020B0604020202020204" pitchFamily="34" charset="0"/>
            </a:endParaRPr>
          </a:p>
          <a:p>
            <a:r>
              <a:rPr lang="hu-HU" b="0" i="0" dirty="0">
                <a:effectLst/>
                <a:latin typeface="Arial" panose="020B0604020202020204" pitchFamily="34" charset="0"/>
                <a:cs typeface="Arial" panose="020B0604020202020204" pitchFamily="34" charset="0"/>
              </a:rPr>
              <a:t>A frontendben f</a:t>
            </a:r>
            <a:r>
              <a:rPr lang="hu-HU" dirty="0">
                <a:latin typeface="Arial" panose="020B0604020202020204" pitchFamily="34" charset="0"/>
                <a:cs typeface="Arial" panose="020B0604020202020204" pitchFamily="34" charset="0"/>
              </a:rPr>
              <a:t>őként Bootstrap és saját css fájlokkal alakítottuk ki a dizájnt.</a:t>
            </a:r>
          </a:p>
          <a:p>
            <a:endParaRPr lang="hu-HU" b="0" i="0" dirty="0">
              <a:effectLst/>
              <a:latin typeface="Arial" panose="020B0604020202020204" pitchFamily="34" charset="0"/>
              <a:cs typeface="Arial" panose="020B0604020202020204" pitchFamily="34" charset="0"/>
            </a:endParaRPr>
          </a:p>
          <a:p>
            <a:r>
              <a:rPr lang="hu-HU" dirty="0">
                <a:latin typeface="arial" panose="020B0604020202020204" pitchFamily="34" charset="0"/>
              </a:rPr>
              <a:t>Az adatbázishoz a phpMyAdmin- t használtunk.</a:t>
            </a:r>
          </a:p>
          <a:p>
            <a:r>
              <a:rPr lang="hu-HU" b="0" i="0" dirty="0">
                <a:effectLst/>
                <a:latin typeface="arial" panose="020B0604020202020204" pitchFamily="34" charset="0"/>
              </a:rPr>
              <a:t>A </a:t>
            </a:r>
            <a:r>
              <a:rPr lang="hu-HU" dirty="0">
                <a:latin typeface="arial" panose="020B0604020202020204" pitchFamily="34" charset="0"/>
              </a:rPr>
              <a:t>phpMyAdmin </a:t>
            </a:r>
            <a:r>
              <a:rPr lang="hu-HU" b="0" i="0" dirty="0">
                <a:effectLst/>
                <a:latin typeface="arial" panose="020B0604020202020204" pitchFamily="34" charset="0"/>
              </a:rPr>
              <a:t>egy nyílt forrású eszköz, amit PHP-ban írtak a </a:t>
            </a:r>
            <a:r>
              <a:rPr lang="hu-HU" b="0" i="0" dirty="0" err="1">
                <a:effectLst/>
                <a:latin typeface="arial" panose="020B0604020202020204" pitchFamily="34" charset="0"/>
              </a:rPr>
              <a:t>MySQL</a:t>
            </a:r>
            <a:r>
              <a:rPr lang="hu-HU" b="0" i="0" dirty="0">
                <a:effectLst/>
                <a:latin typeface="arial" panose="020B0604020202020204" pitchFamily="34" charset="0"/>
              </a:rPr>
              <a:t> menedzselésére az interneten keresztül. </a:t>
            </a:r>
            <a:endParaRPr lang="hu-HU" dirty="0"/>
          </a:p>
        </p:txBody>
      </p:sp>
      <p:sp>
        <p:nvSpPr>
          <p:cNvPr id="4" name="Dia számának helye 3"/>
          <p:cNvSpPr>
            <a:spLocks noGrp="1"/>
          </p:cNvSpPr>
          <p:nvPr>
            <p:ph type="sldNum" sz="quarter" idx="5"/>
          </p:nvPr>
        </p:nvSpPr>
        <p:spPr/>
        <p:txBody>
          <a:bodyPr/>
          <a:lstStyle/>
          <a:p>
            <a:fld id="{B48728B5-E149-4C17-A8E6-DFB89AB3D484}" type="slidenum">
              <a:rPr lang="hu-HU" smtClean="0"/>
              <a:t>17</a:t>
            </a:fld>
            <a:endParaRPr lang="hu-HU"/>
          </a:p>
        </p:txBody>
      </p:sp>
    </p:spTree>
    <p:extLst>
      <p:ext uri="{BB962C8B-B14F-4D97-AF65-F5344CB8AC3E}">
        <p14:creationId xmlns:p14="http://schemas.microsoft.com/office/powerpoint/2010/main" val="310425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18</a:t>
            </a:fld>
            <a:endParaRPr lang="hu-HU"/>
          </a:p>
        </p:txBody>
      </p:sp>
      <p:sp>
        <p:nvSpPr>
          <p:cNvPr id="5" name="Jegyzetek helye 4">
            <a:extLst>
              <a:ext uri="{FF2B5EF4-FFF2-40B4-BE49-F238E27FC236}">
                <a16:creationId xmlns:a16="http://schemas.microsoft.com/office/drawing/2014/main" id="{8B3F3CC4-51CE-5FB4-03C4-F0D8F11ADBD2}"/>
              </a:ext>
            </a:extLst>
          </p:cNvPr>
          <p:cNvSpPr>
            <a:spLocks noGrp="1"/>
          </p:cNvSpPr>
          <p:nvPr>
            <p:ph type="body" sz="quarter" idx="3"/>
          </p:nvPr>
        </p:nvSpPr>
        <p:spPr/>
        <p:txBody>
          <a:bodyPr/>
          <a:lstStyle/>
          <a:p>
            <a:r>
              <a:rPr lang="hu-HU" sz="1600" dirty="0"/>
              <a:t>Imi a diáról beszélj!</a:t>
            </a:r>
          </a:p>
        </p:txBody>
      </p:sp>
    </p:spTree>
    <p:extLst>
      <p:ext uri="{BB962C8B-B14F-4D97-AF65-F5344CB8AC3E}">
        <p14:creationId xmlns:p14="http://schemas.microsoft.com/office/powerpoint/2010/main" val="295670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Zsolt</a:t>
            </a:r>
          </a:p>
          <a:p>
            <a:r>
              <a:rPr lang="hu-HU" dirty="0"/>
              <a:t>A Laravel lehetőséget ad könnyen átlátható kontrollerek és </a:t>
            </a:r>
            <a:r>
              <a:rPr lang="hu-HU" dirty="0" err="1"/>
              <a:t>rout</a:t>
            </a:r>
            <a:r>
              <a:rPr lang="hu-HU" dirty="0"/>
              <a:t>-ok létrehozásához.</a:t>
            </a:r>
          </a:p>
          <a:p>
            <a:r>
              <a:rPr lang="hu-HU" dirty="0"/>
              <a:t>Az </a:t>
            </a:r>
            <a:r>
              <a:rPr lang="hu-HU" dirty="0" err="1"/>
              <a:t>autentikációhoz</a:t>
            </a:r>
            <a:r>
              <a:rPr lang="hu-HU" dirty="0"/>
              <a:t> a Laravel beépített metódusait használtuk. </a:t>
            </a:r>
          </a:p>
        </p:txBody>
      </p:sp>
      <p:sp>
        <p:nvSpPr>
          <p:cNvPr id="4" name="Dia számának helye 3"/>
          <p:cNvSpPr>
            <a:spLocks noGrp="1"/>
          </p:cNvSpPr>
          <p:nvPr>
            <p:ph type="sldNum" sz="quarter" idx="5"/>
          </p:nvPr>
        </p:nvSpPr>
        <p:spPr/>
        <p:txBody>
          <a:bodyPr/>
          <a:lstStyle/>
          <a:p>
            <a:fld id="{B48728B5-E149-4C17-A8E6-DFB89AB3D484}" type="slidenum">
              <a:rPr lang="hu-HU" smtClean="0"/>
              <a:t>19</a:t>
            </a:fld>
            <a:endParaRPr lang="hu-HU"/>
          </a:p>
        </p:txBody>
      </p:sp>
    </p:spTree>
    <p:extLst>
      <p:ext uri="{BB962C8B-B14F-4D97-AF65-F5344CB8AC3E}">
        <p14:creationId xmlns:p14="http://schemas.microsoft.com/office/powerpoint/2010/main" val="3372963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2</a:t>
            </a:fld>
            <a:endParaRPr lang="hu-HU"/>
          </a:p>
        </p:txBody>
      </p:sp>
      <p:sp>
        <p:nvSpPr>
          <p:cNvPr id="6" name="Jegyzetek helye 5">
            <a:extLst>
              <a:ext uri="{FF2B5EF4-FFF2-40B4-BE49-F238E27FC236}">
                <a16:creationId xmlns:a16="http://schemas.microsoft.com/office/drawing/2014/main" id="{3C194C24-6D05-16F1-2403-9D61D077D2A0}"/>
              </a:ext>
            </a:extLst>
          </p:cNvPr>
          <p:cNvSpPr>
            <a:spLocks noGrp="1"/>
          </p:cNvSpPr>
          <p:nvPr>
            <p:ph type="body" sz="quarter" idx="3"/>
          </p:nvPr>
        </p:nvSpPr>
        <p:spPr>
          <a:xfrm>
            <a:off x="80010" y="4400550"/>
            <a:ext cx="6776403" cy="4034790"/>
          </a:xfrm>
        </p:spPr>
        <p:txBody>
          <a:bodyPr/>
          <a:lstStyle/>
          <a:p>
            <a:r>
              <a:rPr lang="hu-HU" b="1" dirty="0"/>
              <a:t>Andi</a:t>
            </a:r>
          </a:p>
          <a:p>
            <a:pPr>
              <a:lnSpc>
                <a:spcPct val="107000"/>
              </a:lnSpc>
              <a:spcAft>
                <a:spcPts val="800"/>
              </a:spcAft>
            </a:pPr>
            <a:r>
              <a:rPr lang="en-GB" dirty="0">
                <a:effectLst/>
                <a:latin typeface="Calibri" panose="020F0502020204030204" pitchFamily="34" charset="0"/>
                <a:ea typeface="Calibri" panose="020F0502020204030204" pitchFamily="34" charset="0"/>
                <a:cs typeface="Times New Roman" panose="02020603050405020304" pitchFamily="18" charset="0"/>
              </a:rPr>
              <a:t>What is the goal of our project?</a:t>
            </a:r>
            <a:endParaRPr lang="hu-HU"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dirty="0">
                <a:effectLst/>
                <a:latin typeface="Calibri" panose="020F0502020204030204" pitchFamily="34" charset="0"/>
                <a:ea typeface="Calibri" panose="020F0502020204030204" pitchFamily="34" charset="0"/>
                <a:cs typeface="Times New Roman" panose="02020603050405020304" pitchFamily="18" charset="0"/>
              </a:rPr>
              <a:t>	We wanted to create an application that helps students to navigate through the world of exam related information and ease the process of finding the help they need to achieve their goals. Schools are overloaded and students are often behind with their tasks. Parents are often at a loss when their child needs help.</a:t>
            </a:r>
            <a:endParaRPr lang="hu-HU"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hu-HU" b="1" dirty="0">
                <a:latin typeface="Calibri" panose="020F0502020204030204" pitchFamily="34" charset="0"/>
                <a:ea typeface="Calibri" panose="020F0502020204030204" pitchFamily="34" charset="0"/>
                <a:cs typeface="Times New Roman" panose="02020603050405020304" pitchFamily="18" charset="0"/>
              </a:rPr>
              <a:t>Imi:</a:t>
            </a:r>
          </a:p>
          <a:p>
            <a:pPr>
              <a:lnSpc>
                <a:spcPct val="107000"/>
              </a:lnSpc>
              <a:spcAft>
                <a:spcPts val="800"/>
              </a:spcAft>
            </a:pPr>
            <a:r>
              <a:rPr lang="en-GB" dirty="0">
                <a:effectLst/>
                <a:latin typeface="Calibri" panose="020F0502020204030204" pitchFamily="34" charset="0"/>
                <a:ea typeface="Calibri" panose="020F0502020204030204" pitchFamily="34" charset="0"/>
                <a:cs typeface="Times New Roman" panose="02020603050405020304" pitchFamily="18" charset="0"/>
              </a:rPr>
              <a:t>Our Teacher Finder (</a:t>
            </a:r>
            <a:r>
              <a:rPr lang="en-GB" dirty="0" err="1">
                <a:effectLst/>
                <a:latin typeface="Calibri" panose="020F0502020204030204" pitchFamily="34" charset="0"/>
                <a:ea typeface="Calibri" panose="020F0502020204030204" pitchFamily="34" charset="0"/>
                <a:cs typeface="Times New Roman" panose="02020603050405020304" pitchFamily="18" charset="0"/>
              </a:rPr>
              <a:t>Tanár</a:t>
            </a:r>
            <a:r>
              <a:rPr lang="en-GB" dirty="0">
                <a:effectLst/>
                <a:latin typeface="Calibri" panose="020F0502020204030204" pitchFamily="34" charset="0"/>
                <a:ea typeface="Calibri" panose="020F0502020204030204" pitchFamily="34" charset="0"/>
                <a:cs typeface="Times New Roman" panose="02020603050405020304" pitchFamily="18" charset="0"/>
              </a:rPr>
              <a:t> </a:t>
            </a:r>
            <a:r>
              <a:rPr lang="en-GB" dirty="0" err="1">
                <a:effectLst/>
                <a:latin typeface="Calibri" panose="020F0502020204030204" pitchFamily="34" charset="0"/>
                <a:ea typeface="Calibri" panose="020F0502020204030204" pitchFamily="34" charset="0"/>
                <a:cs typeface="Times New Roman" panose="02020603050405020304" pitchFamily="18" charset="0"/>
              </a:rPr>
              <a:t>Kereső</a:t>
            </a:r>
            <a:r>
              <a:rPr lang="en-GB" dirty="0">
                <a:effectLst/>
                <a:latin typeface="Calibri" panose="020F0502020204030204" pitchFamily="34" charset="0"/>
                <a:ea typeface="Calibri" panose="020F0502020204030204" pitchFamily="34" charset="0"/>
                <a:cs typeface="Times New Roman" panose="02020603050405020304" pitchFamily="18" charset="0"/>
              </a:rPr>
              <a:t>) application would like to help both teachers and students to find each other. We have lots of ideas to improve the application, but the main functionalities that we created are the Information page where students can find useful links and posts, Registration that is free for both teachers and students. Some features are available without registration but to have a full experience on the portal the users have to register.</a:t>
            </a:r>
            <a:endParaRPr lang="hu-HU"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hu-HU" b="1" dirty="0">
                <a:latin typeface="Calibri" panose="020F0502020204030204" pitchFamily="34" charset="0"/>
                <a:ea typeface="Calibri" panose="020F0502020204030204" pitchFamily="34" charset="0"/>
                <a:cs typeface="Times New Roman" panose="02020603050405020304" pitchFamily="18" charset="0"/>
              </a:rPr>
              <a:t>Zsolt:</a:t>
            </a:r>
          </a:p>
          <a:p>
            <a:pPr>
              <a:lnSpc>
                <a:spcPct val="107000"/>
              </a:lnSpc>
              <a:spcAft>
                <a:spcPts val="800"/>
              </a:spcAft>
            </a:pPr>
            <a:r>
              <a:rPr lang="en-GB" dirty="0">
                <a:effectLst/>
                <a:latin typeface="Calibri" panose="020F0502020204030204" pitchFamily="34" charset="0"/>
                <a:ea typeface="Calibri" panose="020F0502020204030204" pitchFamily="34" charset="0"/>
                <a:cs typeface="Times New Roman" panose="02020603050405020304" pitchFamily="18" charset="0"/>
              </a:rPr>
              <a:t>We used XAMPP to create the server and connect to the MySQL database. The main programming language that we used was PHP with Laravel framework.</a:t>
            </a:r>
            <a:endParaRPr lang="hu-HU"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effectLst/>
                <a:latin typeface="Calibri" panose="020F0502020204030204" pitchFamily="34" charset="0"/>
                <a:ea typeface="Calibri" panose="020F0502020204030204" pitchFamily="34" charset="0"/>
                <a:cs typeface="Times New Roman" panose="02020603050405020304" pitchFamily="18" charset="0"/>
              </a:rPr>
              <a:t> </a:t>
            </a:r>
            <a:endParaRPr lang="hu-HU"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29911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Andi</a:t>
            </a:r>
          </a:p>
          <a:p>
            <a:r>
              <a:rPr lang="hu-HU" dirty="0"/>
              <a:t>Különböző jogosultságokat kapnak a tanárok és a diákok. </a:t>
            </a:r>
          </a:p>
          <a:p>
            <a:r>
              <a:rPr lang="hu-HU" dirty="0"/>
              <a:t>A </a:t>
            </a:r>
            <a:r>
              <a:rPr lang="hu-HU" dirty="0" err="1"/>
              <a:t>user</a:t>
            </a:r>
            <a:r>
              <a:rPr lang="hu-HU" dirty="0"/>
              <a:t>-t belépéskor megvizsgáljuk, hogy milyen </a:t>
            </a:r>
            <a:r>
              <a:rPr lang="hu-HU" dirty="0" err="1"/>
              <a:t>user</a:t>
            </a:r>
            <a:r>
              <a:rPr lang="hu-HU" dirty="0"/>
              <a:t>-group neve van. Ha „tanár” akkor megjelenítjük neki a saját adatait tartalmazó adat oldalát, ha még nincs kitöltve.</a:t>
            </a:r>
          </a:p>
          <a:p>
            <a:r>
              <a:rPr lang="en-US" b="0" dirty="0">
                <a:effectLst/>
                <a:latin typeface="Consolas" panose="020B0609020204030204" pitchFamily="49" charset="0"/>
              </a:rPr>
              <a:t>if ($user-&gt;user_group-&gt;name == '</a:t>
            </a:r>
            <a:r>
              <a:rPr lang="en-US" b="0" dirty="0" err="1">
                <a:effectLst/>
                <a:latin typeface="Consolas" panose="020B0609020204030204" pitchFamily="49" charset="0"/>
              </a:rPr>
              <a:t>tanár</a:t>
            </a:r>
            <a:r>
              <a:rPr lang="en-US" b="0" dirty="0">
                <a:effectLst/>
                <a:latin typeface="Consolas" panose="020B0609020204030204" pitchFamily="49" charset="0"/>
              </a:rPr>
              <a:t>’)</a:t>
            </a:r>
          </a:p>
          <a:p>
            <a:endParaRPr lang="hu-HU" dirty="0"/>
          </a:p>
          <a:p>
            <a:endParaRPr lang="hu-HU" dirty="0"/>
          </a:p>
          <a:p>
            <a:endParaRPr lang="hu-HU" dirty="0"/>
          </a:p>
          <a:p>
            <a:endParaRPr lang="hu-HU" dirty="0"/>
          </a:p>
          <a:p>
            <a:endParaRPr lang="hu-HU" dirty="0"/>
          </a:p>
          <a:p>
            <a:endParaRPr lang="hu-HU" dirty="0"/>
          </a:p>
          <a:p>
            <a:r>
              <a:rPr lang="hu-HU" dirty="0"/>
              <a:t>Belépés után minden felhasználót a fő oldalra vagyis a </a:t>
            </a:r>
            <a:r>
              <a:rPr lang="hu-HU" dirty="0" err="1"/>
              <a:t>Tarár</a:t>
            </a:r>
            <a:r>
              <a:rPr lang="hu-HU" dirty="0"/>
              <a:t> Kereső oldalra irányítunk.</a:t>
            </a:r>
          </a:p>
          <a:p>
            <a:r>
              <a:rPr lang="hu-HU" dirty="0"/>
              <a:t>(Ezeket a </a:t>
            </a:r>
            <a:r>
              <a:rPr lang="hu-HU" dirty="0" err="1"/>
              <a:t>middleware</a:t>
            </a:r>
            <a:r>
              <a:rPr lang="hu-HU" dirty="0"/>
              <a:t> </a:t>
            </a:r>
            <a:r>
              <a:rPr lang="hu-HU" dirty="0" err="1"/>
              <a:t>rout-okat</a:t>
            </a:r>
            <a:r>
              <a:rPr lang="hu-HU" dirty="0"/>
              <a:t> az látja aki belépett.)</a:t>
            </a:r>
          </a:p>
        </p:txBody>
      </p:sp>
      <p:sp>
        <p:nvSpPr>
          <p:cNvPr id="4" name="Dia számának helye 3"/>
          <p:cNvSpPr>
            <a:spLocks noGrp="1"/>
          </p:cNvSpPr>
          <p:nvPr>
            <p:ph type="sldNum" sz="quarter" idx="5"/>
          </p:nvPr>
        </p:nvSpPr>
        <p:spPr/>
        <p:txBody>
          <a:bodyPr/>
          <a:lstStyle/>
          <a:p>
            <a:fld id="{B48728B5-E149-4C17-A8E6-DFB89AB3D484}" type="slidenum">
              <a:rPr lang="hu-HU" smtClean="0"/>
              <a:t>20</a:t>
            </a:fld>
            <a:endParaRPr lang="hu-HU"/>
          </a:p>
        </p:txBody>
      </p:sp>
      <p:pic>
        <p:nvPicPr>
          <p:cNvPr id="6" name="Kép 5">
            <a:extLst>
              <a:ext uri="{FF2B5EF4-FFF2-40B4-BE49-F238E27FC236}">
                <a16:creationId xmlns:a16="http://schemas.microsoft.com/office/drawing/2014/main" id="{27977CEA-4D29-B502-44AC-35233CE8A707}"/>
              </a:ext>
            </a:extLst>
          </p:cNvPr>
          <p:cNvPicPr>
            <a:picLocks noChangeAspect="1"/>
          </p:cNvPicPr>
          <p:nvPr/>
        </p:nvPicPr>
        <p:blipFill>
          <a:blip r:embed="rId3"/>
          <a:stretch>
            <a:fillRect/>
          </a:stretch>
        </p:blipFill>
        <p:spPr>
          <a:xfrm>
            <a:off x="743712" y="5800690"/>
            <a:ext cx="4290432" cy="800169"/>
          </a:xfrm>
          <a:prstGeom prst="rect">
            <a:avLst/>
          </a:prstGeom>
        </p:spPr>
      </p:pic>
    </p:spTree>
    <p:extLst>
      <p:ext uri="{BB962C8B-B14F-4D97-AF65-F5344CB8AC3E}">
        <p14:creationId xmlns:p14="http://schemas.microsoft.com/office/powerpoint/2010/main" val="920507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21</a:t>
            </a:fld>
            <a:endParaRPr lang="hu-HU"/>
          </a:p>
        </p:txBody>
      </p:sp>
      <p:sp>
        <p:nvSpPr>
          <p:cNvPr id="5" name="Jegyzetek helye 4">
            <a:extLst>
              <a:ext uri="{FF2B5EF4-FFF2-40B4-BE49-F238E27FC236}">
                <a16:creationId xmlns:a16="http://schemas.microsoft.com/office/drawing/2014/main" id="{8B3F3CC4-51CE-5FB4-03C4-F0D8F11ADBD2}"/>
              </a:ext>
            </a:extLst>
          </p:cNvPr>
          <p:cNvSpPr>
            <a:spLocks noGrp="1"/>
          </p:cNvSpPr>
          <p:nvPr>
            <p:ph type="body" sz="quarter" idx="3"/>
          </p:nvPr>
        </p:nvSpPr>
        <p:spPr/>
        <p:txBody>
          <a:bodyPr/>
          <a:lstStyle/>
          <a:p>
            <a:r>
              <a:rPr lang="hu-HU" sz="1600" dirty="0"/>
              <a:t>Andi</a:t>
            </a:r>
          </a:p>
          <a:p>
            <a:r>
              <a:rPr lang="hu-HU" sz="1600" dirty="0"/>
              <a:t>A laravel migrációs séma alapján a hozzákapcsolt adatbázisban a táblák valamint kapcsolataik leképezhetőek. </a:t>
            </a:r>
          </a:p>
          <a:p>
            <a:r>
              <a:rPr lang="hu-HU" sz="1600" dirty="0"/>
              <a:t>Itt a </a:t>
            </a:r>
            <a:r>
              <a:rPr lang="hu-HU" sz="1600" dirty="0" err="1"/>
              <a:t>teachers_table</a:t>
            </a:r>
            <a:r>
              <a:rPr lang="hu-HU" sz="1600" dirty="0"/>
              <a:t> és a </a:t>
            </a:r>
            <a:r>
              <a:rPr lang="hu-HU" sz="1600" dirty="0" err="1"/>
              <a:t>users_group</a:t>
            </a:r>
            <a:r>
              <a:rPr lang="hu-HU" sz="1600" dirty="0"/>
              <a:t> tábla sémája látható. </a:t>
            </a:r>
          </a:p>
          <a:p>
            <a:r>
              <a:rPr lang="hu-HU" sz="1600" dirty="0"/>
              <a:t>A különböző oszlopok típusait megadhatjuk, úgy mint </a:t>
            </a:r>
            <a:r>
              <a:rPr lang="hu-HU" sz="1600" dirty="0" err="1"/>
              <a:t>mediumText</a:t>
            </a:r>
            <a:r>
              <a:rPr lang="hu-HU" sz="1600" dirty="0"/>
              <a:t>, </a:t>
            </a:r>
            <a:r>
              <a:rPr lang="hu-HU" sz="1600" dirty="0" err="1"/>
              <a:t>smallInteger</a:t>
            </a:r>
            <a:r>
              <a:rPr lang="hu-HU" sz="1600" dirty="0"/>
              <a:t>, </a:t>
            </a:r>
            <a:r>
              <a:rPr lang="hu-HU" sz="1600" dirty="0" err="1"/>
              <a:t>string</a:t>
            </a:r>
            <a:r>
              <a:rPr lang="hu-HU" sz="1600" dirty="0"/>
              <a:t>.</a:t>
            </a:r>
          </a:p>
          <a:p>
            <a:r>
              <a:rPr lang="hu-HU" sz="1600" dirty="0"/>
              <a:t>A Laravel beépített </a:t>
            </a:r>
            <a:r>
              <a:rPr lang="hu-HU" sz="1600" dirty="0" err="1"/>
              <a:t>Id</a:t>
            </a:r>
            <a:r>
              <a:rPr lang="hu-HU" sz="1600" dirty="0"/>
              <a:t> metódusa meghatározza a tábla elsődleges kulcsát, valamint idegen kulcsot </a:t>
            </a:r>
            <a:r>
              <a:rPr lang="hu-HU" sz="1600" dirty="0" err="1"/>
              <a:t>Foreign</a:t>
            </a:r>
            <a:r>
              <a:rPr lang="hu-HU" sz="1600" dirty="0"/>
              <a:t> </a:t>
            </a:r>
            <a:r>
              <a:rPr lang="hu-HU" sz="1600" dirty="0" err="1"/>
              <a:t>Id</a:t>
            </a:r>
            <a:r>
              <a:rPr lang="hu-HU" sz="1600" dirty="0"/>
              <a:t> metódussal lehet meghatározni.</a:t>
            </a:r>
          </a:p>
        </p:txBody>
      </p:sp>
    </p:spTree>
    <p:extLst>
      <p:ext uri="{BB962C8B-B14F-4D97-AF65-F5344CB8AC3E}">
        <p14:creationId xmlns:p14="http://schemas.microsoft.com/office/powerpoint/2010/main" val="3433141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22</a:t>
            </a:fld>
            <a:endParaRPr lang="hu-HU"/>
          </a:p>
        </p:txBody>
      </p:sp>
      <p:sp>
        <p:nvSpPr>
          <p:cNvPr id="5" name="Jegyzetek helye 4">
            <a:extLst>
              <a:ext uri="{FF2B5EF4-FFF2-40B4-BE49-F238E27FC236}">
                <a16:creationId xmlns:a16="http://schemas.microsoft.com/office/drawing/2014/main" id="{8B3F3CC4-51CE-5FB4-03C4-F0D8F11ADBD2}"/>
              </a:ext>
            </a:extLst>
          </p:cNvPr>
          <p:cNvSpPr>
            <a:spLocks noGrp="1"/>
          </p:cNvSpPr>
          <p:nvPr>
            <p:ph type="body" sz="quarter" idx="3"/>
          </p:nvPr>
        </p:nvSpPr>
        <p:spPr>
          <a:xfrm>
            <a:off x="685800" y="4400550"/>
            <a:ext cx="5486400" cy="4377690"/>
          </a:xfrm>
        </p:spPr>
        <p:txBody>
          <a:bodyPr/>
          <a:lstStyle/>
          <a:p>
            <a:r>
              <a:rPr lang="hu-HU" sz="1600" dirty="0"/>
              <a:t>Andi ami a dián van </a:t>
            </a:r>
          </a:p>
          <a:p>
            <a:endParaRPr lang="hu-HU" sz="1600" dirty="0"/>
          </a:p>
          <a:p>
            <a:r>
              <a:rPr lang="hu-HU" sz="1400" b="0" dirty="0" err="1">
                <a:solidFill>
                  <a:schemeClr val="tx1">
                    <a:lumMod val="65000"/>
                    <a:lumOff val="35000"/>
                  </a:schemeClr>
                </a:solidFill>
                <a:effectLst/>
                <a:latin typeface="Consolas" panose="020B0609020204030204" pitchFamily="49" charset="0"/>
              </a:rPr>
              <a:t>Route</a:t>
            </a:r>
            <a:r>
              <a:rPr lang="hu-HU" sz="1400" b="0" dirty="0">
                <a:solidFill>
                  <a:schemeClr val="tx1">
                    <a:lumMod val="65000"/>
                    <a:lumOff val="35000"/>
                  </a:schemeClr>
                </a:solidFill>
                <a:effectLst/>
                <a:latin typeface="Consolas" panose="020B0609020204030204" pitchFamily="49" charset="0"/>
              </a:rPr>
              <a:t>::</a:t>
            </a:r>
            <a:r>
              <a:rPr lang="hu-HU" sz="1400" b="0" dirty="0" err="1">
                <a:solidFill>
                  <a:schemeClr val="tx1">
                    <a:lumMod val="65000"/>
                    <a:lumOff val="35000"/>
                  </a:schemeClr>
                </a:solidFill>
                <a:effectLst/>
                <a:latin typeface="Consolas" panose="020B0609020204030204" pitchFamily="49" charset="0"/>
              </a:rPr>
              <a:t>get</a:t>
            </a:r>
            <a:r>
              <a:rPr lang="hu-HU" sz="1400" b="0" dirty="0">
                <a:solidFill>
                  <a:schemeClr val="tx1">
                    <a:lumMod val="65000"/>
                    <a:lumOff val="35000"/>
                  </a:schemeClr>
                </a:solidFill>
                <a:effectLst/>
                <a:latin typeface="Consolas" panose="020B0609020204030204" pitchFamily="49" charset="0"/>
              </a:rPr>
              <a:t>('/</a:t>
            </a:r>
            <a:r>
              <a:rPr lang="hu-HU" sz="1400" b="0" dirty="0" err="1">
                <a:solidFill>
                  <a:schemeClr val="tx1">
                    <a:lumMod val="65000"/>
                    <a:lumOff val="35000"/>
                  </a:schemeClr>
                </a:solidFill>
                <a:effectLst/>
                <a:latin typeface="Consolas" panose="020B0609020204030204" pitchFamily="49" charset="0"/>
              </a:rPr>
              <a:t>changeuserdata</a:t>
            </a:r>
            <a:r>
              <a:rPr lang="hu-HU" sz="1400" b="0" dirty="0">
                <a:solidFill>
                  <a:schemeClr val="tx1">
                    <a:lumMod val="65000"/>
                    <a:lumOff val="35000"/>
                  </a:schemeClr>
                </a:solidFill>
                <a:effectLst/>
                <a:latin typeface="Consolas" panose="020B0609020204030204" pitchFamily="49" charset="0"/>
              </a:rPr>
              <a:t>', [</a:t>
            </a:r>
            <a:r>
              <a:rPr lang="hu-HU" sz="1400" b="0" dirty="0" err="1">
                <a:solidFill>
                  <a:schemeClr val="tx1">
                    <a:lumMod val="65000"/>
                    <a:lumOff val="35000"/>
                  </a:schemeClr>
                </a:solidFill>
                <a:effectLst/>
                <a:latin typeface="Consolas" panose="020B0609020204030204" pitchFamily="49" charset="0"/>
              </a:rPr>
              <a:t>UserAuthController</a:t>
            </a:r>
            <a:r>
              <a:rPr lang="hu-HU" sz="1400" b="0" dirty="0">
                <a:solidFill>
                  <a:schemeClr val="tx1">
                    <a:lumMod val="65000"/>
                    <a:lumOff val="35000"/>
                  </a:schemeClr>
                </a:solidFill>
                <a:effectLst/>
                <a:latin typeface="Consolas" panose="020B0609020204030204" pitchFamily="49" charset="0"/>
              </a:rPr>
              <a:t>::</a:t>
            </a:r>
            <a:r>
              <a:rPr lang="hu-HU" sz="1400" b="0" dirty="0" err="1">
                <a:solidFill>
                  <a:schemeClr val="tx1">
                    <a:lumMod val="65000"/>
                    <a:lumOff val="35000"/>
                  </a:schemeClr>
                </a:solidFill>
                <a:effectLst/>
                <a:latin typeface="Consolas" panose="020B0609020204030204" pitchFamily="49" charset="0"/>
              </a:rPr>
              <a:t>class</a:t>
            </a:r>
            <a:r>
              <a:rPr lang="hu-HU" sz="1400" b="0" dirty="0">
                <a:solidFill>
                  <a:schemeClr val="tx1">
                    <a:lumMod val="65000"/>
                    <a:lumOff val="35000"/>
                  </a:schemeClr>
                </a:solidFill>
                <a:effectLst/>
                <a:latin typeface="Consolas" panose="020B0609020204030204" pitchFamily="49" charset="0"/>
              </a:rPr>
              <a:t>, '</a:t>
            </a:r>
            <a:r>
              <a:rPr lang="hu-HU" sz="1400" b="0" dirty="0" err="1">
                <a:solidFill>
                  <a:schemeClr val="tx1">
                    <a:lumMod val="65000"/>
                    <a:lumOff val="35000"/>
                  </a:schemeClr>
                </a:solidFill>
                <a:effectLst/>
                <a:latin typeface="Consolas" panose="020B0609020204030204" pitchFamily="49" charset="0"/>
              </a:rPr>
              <a:t>showChangeUserDataPage</a:t>
            </a:r>
            <a:r>
              <a:rPr lang="hu-HU" sz="1400" b="0" dirty="0">
                <a:solidFill>
                  <a:schemeClr val="tx1">
                    <a:lumMod val="65000"/>
                    <a:lumOff val="35000"/>
                  </a:schemeClr>
                </a:solidFill>
                <a:effectLst/>
                <a:latin typeface="Consolas" panose="020B0609020204030204" pitchFamily="49" charset="0"/>
              </a:rPr>
              <a:t>'])-&gt;</a:t>
            </a:r>
            <a:r>
              <a:rPr lang="hu-HU" sz="1400" b="0" dirty="0" err="1">
                <a:solidFill>
                  <a:schemeClr val="tx1">
                    <a:lumMod val="65000"/>
                    <a:lumOff val="35000"/>
                  </a:schemeClr>
                </a:solidFill>
                <a:effectLst/>
                <a:latin typeface="Consolas" panose="020B0609020204030204" pitchFamily="49" charset="0"/>
              </a:rPr>
              <a:t>name</a:t>
            </a:r>
            <a:r>
              <a:rPr lang="hu-HU" sz="1400" b="0" dirty="0">
                <a:solidFill>
                  <a:schemeClr val="tx1">
                    <a:lumMod val="65000"/>
                    <a:lumOff val="35000"/>
                  </a:schemeClr>
                </a:solidFill>
                <a:effectLst/>
                <a:latin typeface="Consolas" panose="020B0609020204030204" pitchFamily="49" charset="0"/>
              </a:rPr>
              <a:t>('</a:t>
            </a:r>
            <a:r>
              <a:rPr lang="hu-HU" sz="1400" b="0" dirty="0" err="1">
                <a:solidFill>
                  <a:schemeClr val="tx1">
                    <a:lumMod val="65000"/>
                    <a:lumOff val="35000"/>
                  </a:schemeClr>
                </a:solidFill>
                <a:effectLst/>
                <a:latin typeface="Consolas" panose="020B0609020204030204" pitchFamily="49" charset="0"/>
              </a:rPr>
              <a:t>changeUserDataPage</a:t>
            </a:r>
            <a:r>
              <a:rPr lang="hu-HU" sz="1400" b="0" dirty="0">
                <a:solidFill>
                  <a:schemeClr val="tx1">
                    <a:lumMod val="65000"/>
                    <a:lumOff val="35000"/>
                  </a:schemeClr>
                </a:solidFill>
                <a:effectLst/>
                <a:latin typeface="Consolas" panose="020B0609020204030204" pitchFamily="49" charset="0"/>
              </a:rPr>
              <a:t>');</a:t>
            </a:r>
          </a:p>
          <a:p>
            <a:r>
              <a:rPr lang="hu-HU" sz="1400" b="0" dirty="0" err="1">
                <a:effectLst/>
                <a:latin typeface="Consolas" panose="020B0609020204030204" pitchFamily="49" charset="0"/>
              </a:rPr>
              <a:t>Route</a:t>
            </a:r>
            <a:r>
              <a:rPr lang="hu-HU" sz="1400" b="0" dirty="0">
                <a:effectLst/>
                <a:latin typeface="Consolas" panose="020B0609020204030204" pitchFamily="49" charset="0"/>
              </a:rPr>
              <a:t>::</a:t>
            </a:r>
            <a:r>
              <a:rPr lang="hu-HU" sz="1400" b="0" dirty="0" err="1">
                <a:effectLst/>
                <a:latin typeface="Consolas" panose="020B0609020204030204" pitchFamily="49" charset="0"/>
              </a:rPr>
              <a:t>get</a:t>
            </a:r>
            <a:r>
              <a:rPr lang="hu-HU" sz="1400" b="0" dirty="0">
                <a:effectLst/>
                <a:latin typeface="Consolas" panose="020B0609020204030204" pitchFamily="49" charset="0"/>
              </a:rPr>
              <a:t> //metódus megjelenítésben segít</a:t>
            </a:r>
          </a:p>
          <a:p>
            <a:r>
              <a:rPr lang="hu-HU" sz="1400" b="0" dirty="0">
                <a:solidFill>
                  <a:schemeClr val="tx1">
                    <a:lumMod val="65000"/>
                    <a:lumOff val="35000"/>
                  </a:schemeClr>
                </a:solidFill>
                <a:effectLst/>
                <a:latin typeface="Consolas" panose="020B0609020204030204" pitchFamily="49" charset="0"/>
              </a:rPr>
              <a:t>('/</a:t>
            </a:r>
            <a:r>
              <a:rPr lang="hu-HU" sz="1400" b="0" dirty="0" err="1">
                <a:solidFill>
                  <a:schemeClr val="tx1">
                    <a:lumMod val="65000"/>
                    <a:lumOff val="35000"/>
                  </a:schemeClr>
                </a:solidFill>
                <a:effectLst/>
                <a:latin typeface="Consolas" panose="020B0609020204030204" pitchFamily="49" charset="0"/>
              </a:rPr>
              <a:t>changeuserdata</a:t>
            </a:r>
            <a:r>
              <a:rPr lang="hu-HU" sz="1400" b="0" dirty="0">
                <a:solidFill>
                  <a:schemeClr val="tx1">
                    <a:lumMod val="65000"/>
                    <a:lumOff val="35000"/>
                  </a:schemeClr>
                </a:solidFill>
                <a:effectLst/>
                <a:latin typeface="Consolas" panose="020B0609020204030204" pitchFamily="49" charset="0"/>
              </a:rPr>
              <a:t>’,</a:t>
            </a:r>
            <a:r>
              <a:rPr lang="hu-HU" sz="1400" dirty="0">
                <a:solidFill>
                  <a:schemeClr val="tx1">
                    <a:lumMod val="65000"/>
                    <a:lumOff val="35000"/>
                  </a:schemeClr>
                </a:solidFill>
                <a:latin typeface="Consolas" panose="020B0609020204030204" pitchFamily="49" charset="0"/>
              </a:rPr>
              <a:t>// </a:t>
            </a:r>
            <a:r>
              <a:rPr lang="hu-HU" sz="1400" dirty="0" err="1">
                <a:solidFill>
                  <a:schemeClr val="tx1">
                    <a:lumMod val="65000"/>
                    <a:lumOff val="35000"/>
                  </a:schemeClr>
                </a:solidFill>
                <a:latin typeface="Consolas" panose="020B0609020204030204" pitchFamily="49" charset="0"/>
              </a:rPr>
              <a:t>url</a:t>
            </a:r>
            <a:r>
              <a:rPr lang="hu-HU" sz="1400" dirty="0">
                <a:solidFill>
                  <a:schemeClr val="tx1">
                    <a:lumMod val="65000"/>
                    <a:lumOff val="35000"/>
                  </a:schemeClr>
                </a:solidFill>
                <a:latin typeface="Consolas" panose="020B0609020204030204" pitchFamily="49" charset="0"/>
              </a:rPr>
              <a:t>-je </a:t>
            </a:r>
          </a:p>
          <a:p>
            <a:r>
              <a:rPr lang="hu-HU" sz="1400" b="0" dirty="0">
                <a:solidFill>
                  <a:schemeClr val="tx1">
                    <a:lumMod val="65000"/>
                    <a:lumOff val="35000"/>
                  </a:schemeClr>
                </a:solidFill>
                <a:effectLst/>
                <a:latin typeface="Consolas" panose="020B0609020204030204" pitchFamily="49" charset="0"/>
              </a:rPr>
              <a:t>[</a:t>
            </a:r>
            <a:r>
              <a:rPr lang="hu-HU" sz="1400" b="0" dirty="0" err="1">
                <a:solidFill>
                  <a:schemeClr val="tx1">
                    <a:lumMod val="65000"/>
                    <a:lumOff val="35000"/>
                  </a:schemeClr>
                </a:solidFill>
                <a:effectLst/>
                <a:latin typeface="Consolas" panose="020B0609020204030204" pitchFamily="49" charset="0"/>
              </a:rPr>
              <a:t>UserAuthController</a:t>
            </a:r>
            <a:r>
              <a:rPr lang="hu-HU" sz="1400" b="0" dirty="0">
                <a:solidFill>
                  <a:schemeClr val="tx1">
                    <a:lumMod val="65000"/>
                    <a:lumOff val="35000"/>
                  </a:schemeClr>
                </a:solidFill>
                <a:effectLst/>
                <a:latin typeface="Consolas" panose="020B0609020204030204" pitchFamily="49" charset="0"/>
              </a:rPr>
              <a:t>::</a:t>
            </a:r>
            <a:r>
              <a:rPr lang="hu-HU" sz="1400" b="0" dirty="0" err="1">
                <a:solidFill>
                  <a:schemeClr val="tx1">
                    <a:lumMod val="65000"/>
                    <a:lumOff val="35000"/>
                  </a:schemeClr>
                </a:solidFill>
                <a:effectLst/>
                <a:latin typeface="Consolas" panose="020B0609020204030204" pitchFamily="49" charset="0"/>
              </a:rPr>
              <a:t>class</a:t>
            </a:r>
            <a:r>
              <a:rPr lang="hu-HU" sz="1400" b="0" dirty="0">
                <a:solidFill>
                  <a:schemeClr val="tx1">
                    <a:lumMod val="65000"/>
                    <a:lumOff val="35000"/>
                  </a:schemeClr>
                </a:solidFill>
                <a:effectLst/>
                <a:latin typeface="Consolas" panose="020B0609020204030204" pitchFamily="49" charset="0"/>
              </a:rPr>
              <a:t> kontroller amire hivatkozik</a:t>
            </a:r>
          </a:p>
          <a:p>
            <a:r>
              <a:rPr lang="hu-HU" sz="1400" b="0" dirty="0">
                <a:solidFill>
                  <a:schemeClr val="tx1">
                    <a:lumMod val="65000"/>
                    <a:lumOff val="35000"/>
                  </a:schemeClr>
                </a:solidFill>
                <a:effectLst/>
                <a:latin typeface="Consolas" panose="020B0609020204030204" pitchFamily="49" charset="0"/>
              </a:rPr>
              <a:t>'</a:t>
            </a:r>
            <a:r>
              <a:rPr lang="hu-HU" sz="1400" b="0" dirty="0" err="1">
                <a:solidFill>
                  <a:schemeClr val="tx1">
                    <a:lumMod val="65000"/>
                    <a:lumOff val="35000"/>
                  </a:schemeClr>
                </a:solidFill>
                <a:effectLst/>
                <a:latin typeface="Consolas" panose="020B0609020204030204" pitchFamily="49" charset="0"/>
              </a:rPr>
              <a:t>showChangeUserDataPage</a:t>
            </a:r>
            <a:r>
              <a:rPr lang="hu-HU" sz="1400" b="0" dirty="0">
                <a:solidFill>
                  <a:schemeClr val="tx1">
                    <a:lumMod val="65000"/>
                    <a:lumOff val="35000"/>
                  </a:schemeClr>
                </a:solidFill>
                <a:effectLst/>
                <a:latin typeface="Consolas" panose="020B0609020204030204" pitchFamily="49" charset="0"/>
              </a:rPr>
              <a:t>’// a kontrollerben található metódus</a:t>
            </a:r>
          </a:p>
          <a:p>
            <a:r>
              <a:rPr lang="hu-HU" sz="1400" b="0" dirty="0">
                <a:solidFill>
                  <a:schemeClr val="tx1">
                    <a:lumMod val="65000"/>
                    <a:lumOff val="35000"/>
                  </a:schemeClr>
                </a:solidFill>
                <a:effectLst/>
                <a:latin typeface="Consolas" panose="020B0609020204030204" pitchFamily="49" charset="0"/>
              </a:rPr>
              <a:t>-&gt;</a:t>
            </a:r>
            <a:r>
              <a:rPr lang="hu-HU" sz="1400" b="0" dirty="0" err="1">
                <a:solidFill>
                  <a:schemeClr val="tx1">
                    <a:lumMod val="65000"/>
                    <a:lumOff val="35000"/>
                  </a:schemeClr>
                </a:solidFill>
                <a:effectLst/>
                <a:latin typeface="Consolas" panose="020B0609020204030204" pitchFamily="49" charset="0"/>
              </a:rPr>
              <a:t>name</a:t>
            </a:r>
            <a:r>
              <a:rPr lang="hu-HU" sz="1400" b="0" dirty="0">
                <a:solidFill>
                  <a:schemeClr val="tx1">
                    <a:lumMod val="65000"/>
                    <a:lumOff val="35000"/>
                  </a:schemeClr>
                </a:solidFill>
                <a:effectLst/>
                <a:latin typeface="Consolas" panose="020B0609020204030204" pitchFamily="49" charset="0"/>
              </a:rPr>
              <a:t>('</a:t>
            </a:r>
            <a:r>
              <a:rPr lang="hu-HU" sz="1400" b="0" dirty="0" err="1">
                <a:solidFill>
                  <a:schemeClr val="tx1">
                    <a:lumMod val="65000"/>
                    <a:lumOff val="35000"/>
                  </a:schemeClr>
                </a:solidFill>
                <a:effectLst/>
                <a:latin typeface="Consolas" panose="020B0609020204030204" pitchFamily="49" charset="0"/>
              </a:rPr>
              <a:t>changeUserDataPage</a:t>
            </a:r>
            <a:r>
              <a:rPr lang="hu-HU" sz="1400" b="0" dirty="0">
                <a:solidFill>
                  <a:schemeClr val="tx1">
                    <a:lumMod val="65000"/>
                    <a:lumOff val="35000"/>
                  </a:schemeClr>
                </a:solidFill>
                <a:effectLst/>
                <a:latin typeface="Consolas" panose="020B0609020204030204" pitchFamily="49" charset="0"/>
              </a:rPr>
              <a:t>’);//a </a:t>
            </a:r>
            <a:r>
              <a:rPr lang="hu-HU" sz="1400" b="0" dirty="0" err="1">
                <a:solidFill>
                  <a:schemeClr val="tx1">
                    <a:lumMod val="65000"/>
                    <a:lumOff val="35000"/>
                  </a:schemeClr>
                </a:solidFill>
                <a:effectLst/>
                <a:latin typeface="Consolas" panose="020B0609020204030204" pitchFamily="49" charset="0"/>
              </a:rPr>
              <a:t>rout</a:t>
            </a:r>
            <a:r>
              <a:rPr lang="hu-HU" sz="1400" b="0" dirty="0">
                <a:solidFill>
                  <a:schemeClr val="tx1">
                    <a:lumMod val="65000"/>
                    <a:lumOff val="35000"/>
                  </a:schemeClr>
                </a:solidFill>
                <a:effectLst/>
                <a:latin typeface="Consolas" panose="020B0609020204030204" pitchFamily="49" charset="0"/>
              </a:rPr>
              <a:t> hivatkozási neve </a:t>
            </a:r>
          </a:p>
          <a:p>
            <a:endParaRPr lang="hu-HU" sz="1600" dirty="0">
              <a:solidFill>
                <a:srgbClr val="D4D4D4"/>
              </a:solidFill>
              <a:latin typeface="Consolas" panose="020B0609020204030204" pitchFamily="49" charset="0"/>
            </a:endParaRPr>
          </a:p>
          <a:p>
            <a:endParaRPr lang="hu-HU" sz="1600" dirty="0"/>
          </a:p>
        </p:txBody>
      </p:sp>
    </p:spTree>
    <p:extLst>
      <p:ext uri="{BB962C8B-B14F-4D97-AF65-F5344CB8AC3E}">
        <p14:creationId xmlns:p14="http://schemas.microsoft.com/office/powerpoint/2010/main" val="1476694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23</a:t>
            </a:fld>
            <a:endParaRPr lang="hu-HU"/>
          </a:p>
        </p:txBody>
      </p:sp>
      <p:sp>
        <p:nvSpPr>
          <p:cNvPr id="5" name="Jegyzetek helye 4">
            <a:extLst>
              <a:ext uri="{FF2B5EF4-FFF2-40B4-BE49-F238E27FC236}">
                <a16:creationId xmlns:a16="http://schemas.microsoft.com/office/drawing/2014/main" id="{8B3F3CC4-51CE-5FB4-03C4-F0D8F11ADBD2}"/>
              </a:ext>
            </a:extLst>
          </p:cNvPr>
          <p:cNvSpPr>
            <a:spLocks noGrp="1"/>
          </p:cNvSpPr>
          <p:nvPr>
            <p:ph type="body" sz="quarter" idx="3"/>
          </p:nvPr>
        </p:nvSpPr>
        <p:spPr>
          <a:xfrm>
            <a:off x="685800" y="4400550"/>
            <a:ext cx="5486400" cy="4377690"/>
          </a:xfrm>
        </p:spPr>
        <p:txBody>
          <a:bodyPr/>
          <a:lstStyle/>
          <a:p>
            <a:r>
              <a:rPr lang="hu-HU" sz="1600" dirty="0"/>
              <a:t>Andi</a:t>
            </a:r>
          </a:p>
          <a:p>
            <a:endParaRPr lang="hu-HU" sz="1600" dirty="0"/>
          </a:p>
          <a:p>
            <a:r>
              <a:rPr lang="hu-HU" sz="1600" dirty="0"/>
              <a:t>Kontrollerek a backend lelke.</a:t>
            </a:r>
          </a:p>
          <a:p>
            <a:endParaRPr lang="hu-HU" sz="1600" dirty="0"/>
          </a:p>
          <a:p>
            <a:r>
              <a:rPr lang="hu-HU" sz="1400" dirty="0"/>
              <a:t>A kontrollerekben olyan metódusok találhatók, amik vagy az adatbázisban található adatokkal dolgoznak (adatok hozzáadása, módosítása, törlése, lekérése megjelenítéshez) továbbá vannak olyan metódusok is, amelyek a weblapon található oldalakat jelenítik meg.</a:t>
            </a:r>
          </a:p>
          <a:p>
            <a:r>
              <a:rPr lang="hu-HU" sz="1400" dirty="0"/>
              <a:t>Lehetőség van segéd metódusok (</a:t>
            </a:r>
            <a:r>
              <a:rPr lang="hu-HU" sz="1400" dirty="0" err="1"/>
              <a:t>private</a:t>
            </a:r>
            <a:r>
              <a:rPr lang="hu-HU" sz="1400" dirty="0"/>
              <a:t> </a:t>
            </a:r>
            <a:r>
              <a:rPr lang="hu-HU" sz="1400" dirty="0" err="1"/>
              <a:t>function</a:t>
            </a:r>
            <a:r>
              <a:rPr lang="hu-HU" sz="1400" dirty="0"/>
              <a:t>) létrehozására is, amelyek számításokat vagy olyan folyamatokat hajtanak végre amik az adott feladathoz kapcsolódnak. Pl.: képfájl feltöltése a tanár profil adatainak hozzáadásakor.</a:t>
            </a:r>
          </a:p>
          <a:p>
            <a:endParaRPr lang="hu-HU" sz="1600" dirty="0">
              <a:solidFill>
                <a:srgbClr val="D4D4D4"/>
              </a:solidFill>
              <a:latin typeface="Consolas" panose="020B0609020204030204" pitchFamily="49" charset="0"/>
            </a:endParaRPr>
          </a:p>
          <a:p>
            <a:endParaRPr lang="hu-HU" sz="1600" dirty="0"/>
          </a:p>
        </p:txBody>
      </p:sp>
    </p:spTree>
    <p:extLst>
      <p:ext uri="{BB962C8B-B14F-4D97-AF65-F5344CB8AC3E}">
        <p14:creationId xmlns:p14="http://schemas.microsoft.com/office/powerpoint/2010/main" val="1191771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24</a:t>
            </a:fld>
            <a:endParaRPr lang="hu-HU"/>
          </a:p>
        </p:txBody>
      </p:sp>
      <p:sp>
        <p:nvSpPr>
          <p:cNvPr id="5" name="Jegyzetek helye 4">
            <a:extLst>
              <a:ext uri="{FF2B5EF4-FFF2-40B4-BE49-F238E27FC236}">
                <a16:creationId xmlns:a16="http://schemas.microsoft.com/office/drawing/2014/main" id="{8B3F3CC4-51CE-5FB4-03C4-F0D8F11ADBD2}"/>
              </a:ext>
            </a:extLst>
          </p:cNvPr>
          <p:cNvSpPr>
            <a:spLocks noGrp="1"/>
          </p:cNvSpPr>
          <p:nvPr>
            <p:ph type="body" sz="quarter" idx="3"/>
          </p:nvPr>
        </p:nvSpPr>
        <p:spPr>
          <a:xfrm>
            <a:off x="685800" y="4400550"/>
            <a:ext cx="5486400" cy="4377690"/>
          </a:xfrm>
        </p:spPr>
        <p:txBody>
          <a:bodyPr/>
          <a:lstStyle/>
          <a:p>
            <a:r>
              <a:rPr lang="hu-HU" sz="1600" dirty="0"/>
              <a:t>Imi</a:t>
            </a:r>
          </a:p>
          <a:p>
            <a:endParaRPr lang="hu-HU" sz="1600" dirty="0"/>
          </a:p>
          <a:p>
            <a:endParaRPr lang="hu-HU" sz="1600" dirty="0">
              <a:solidFill>
                <a:srgbClr val="D4D4D4"/>
              </a:solidFill>
              <a:latin typeface="Consolas" panose="020B0609020204030204" pitchFamily="49" charset="0"/>
            </a:endParaRPr>
          </a:p>
          <a:p>
            <a:endParaRPr lang="hu-HU" sz="1600" dirty="0"/>
          </a:p>
        </p:txBody>
      </p:sp>
    </p:spTree>
    <p:extLst>
      <p:ext uri="{BB962C8B-B14F-4D97-AF65-F5344CB8AC3E}">
        <p14:creationId xmlns:p14="http://schemas.microsoft.com/office/powerpoint/2010/main" val="4025417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25</a:t>
            </a:fld>
            <a:endParaRPr lang="hu-HU"/>
          </a:p>
        </p:txBody>
      </p:sp>
      <p:sp>
        <p:nvSpPr>
          <p:cNvPr id="5" name="Jegyzetek helye 4">
            <a:extLst>
              <a:ext uri="{FF2B5EF4-FFF2-40B4-BE49-F238E27FC236}">
                <a16:creationId xmlns:a16="http://schemas.microsoft.com/office/drawing/2014/main" id="{8B3F3CC4-51CE-5FB4-03C4-F0D8F11ADBD2}"/>
              </a:ext>
            </a:extLst>
          </p:cNvPr>
          <p:cNvSpPr>
            <a:spLocks noGrp="1"/>
          </p:cNvSpPr>
          <p:nvPr>
            <p:ph type="body" sz="quarter" idx="3"/>
          </p:nvPr>
        </p:nvSpPr>
        <p:spPr>
          <a:xfrm>
            <a:off x="685800" y="4400550"/>
            <a:ext cx="5486400" cy="4377690"/>
          </a:xfrm>
        </p:spPr>
        <p:txBody>
          <a:bodyPr/>
          <a:lstStyle/>
          <a:p>
            <a:r>
              <a:rPr lang="hu-HU" sz="1600" dirty="0"/>
              <a:t>Zsolt</a:t>
            </a:r>
          </a:p>
          <a:p>
            <a:endParaRPr lang="hu-HU" sz="1600" dirty="0"/>
          </a:p>
          <a:p>
            <a:endParaRPr lang="hu-HU" sz="1600" dirty="0">
              <a:solidFill>
                <a:srgbClr val="D4D4D4"/>
              </a:solidFill>
              <a:latin typeface="Consolas" panose="020B0609020204030204" pitchFamily="49" charset="0"/>
            </a:endParaRPr>
          </a:p>
          <a:p>
            <a:endParaRPr lang="hu-HU" sz="1600" dirty="0"/>
          </a:p>
        </p:txBody>
      </p:sp>
    </p:spTree>
    <p:extLst>
      <p:ext uri="{BB962C8B-B14F-4D97-AF65-F5344CB8AC3E}">
        <p14:creationId xmlns:p14="http://schemas.microsoft.com/office/powerpoint/2010/main" val="3791367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26</a:t>
            </a:fld>
            <a:endParaRPr lang="hu-HU"/>
          </a:p>
        </p:txBody>
      </p:sp>
      <p:sp>
        <p:nvSpPr>
          <p:cNvPr id="5" name="Jegyzetek helye 4">
            <a:extLst>
              <a:ext uri="{FF2B5EF4-FFF2-40B4-BE49-F238E27FC236}">
                <a16:creationId xmlns:a16="http://schemas.microsoft.com/office/drawing/2014/main" id="{8B3F3CC4-51CE-5FB4-03C4-F0D8F11ADBD2}"/>
              </a:ext>
            </a:extLst>
          </p:cNvPr>
          <p:cNvSpPr>
            <a:spLocks noGrp="1"/>
          </p:cNvSpPr>
          <p:nvPr>
            <p:ph type="body" sz="quarter" idx="3"/>
          </p:nvPr>
        </p:nvSpPr>
        <p:spPr>
          <a:xfrm>
            <a:off x="685800" y="4400550"/>
            <a:ext cx="5486400" cy="4377690"/>
          </a:xfrm>
        </p:spPr>
        <p:txBody>
          <a:bodyPr/>
          <a:lstStyle/>
          <a:p>
            <a:r>
              <a:rPr lang="hu-HU" sz="1600" dirty="0"/>
              <a:t>Zsolt</a:t>
            </a:r>
          </a:p>
          <a:p>
            <a:endParaRPr lang="hu-HU" sz="1600" dirty="0"/>
          </a:p>
          <a:p>
            <a:endParaRPr lang="hu-HU" sz="1600" dirty="0">
              <a:solidFill>
                <a:srgbClr val="D4D4D4"/>
              </a:solidFill>
              <a:latin typeface="Consolas" panose="020B0609020204030204" pitchFamily="49" charset="0"/>
            </a:endParaRPr>
          </a:p>
          <a:p>
            <a:endParaRPr lang="hu-HU" sz="1600" dirty="0"/>
          </a:p>
        </p:txBody>
      </p:sp>
    </p:spTree>
    <p:extLst>
      <p:ext uri="{BB962C8B-B14F-4D97-AF65-F5344CB8AC3E}">
        <p14:creationId xmlns:p14="http://schemas.microsoft.com/office/powerpoint/2010/main" val="4387787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27</a:t>
            </a:fld>
            <a:endParaRPr lang="hu-HU"/>
          </a:p>
        </p:txBody>
      </p:sp>
      <p:sp>
        <p:nvSpPr>
          <p:cNvPr id="5" name="Jegyzetek helye 4">
            <a:extLst>
              <a:ext uri="{FF2B5EF4-FFF2-40B4-BE49-F238E27FC236}">
                <a16:creationId xmlns:a16="http://schemas.microsoft.com/office/drawing/2014/main" id="{8B3F3CC4-51CE-5FB4-03C4-F0D8F11ADBD2}"/>
              </a:ext>
            </a:extLst>
          </p:cNvPr>
          <p:cNvSpPr>
            <a:spLocks noGrp="1"/>
          </p:cNvSpPr>
          <p:nvPr>
            <p:ph type="body" sz="quarter" idx="3"/>
          </p:nvPr>
        </p:nvSpPr>
        <p:spPr>
          <a:xfrm>
            <a:off x="685800" y="4400550"/>
            <a:ext cx="5486400" cy="4377690"/>
          </a:xfrm>
        </p:spPr>
        <p:txBody>
          <a:bodyPr/>
          <a:lstStyle/>
          <a:p>
            <a:r>
              <a:rPr lang="hu-HU" sz="1600" dirty="0"/>
              <a:t>Zsolt</a:t>
            </a:r>
          </a:p>
          <a:p>
            <a:endParaRPr lang="hu-HU" sz="1600" dirty="0"/>
          </a:p>
          <a:p>
            <a:endParaRPr lang="hu-HU" sz="1600" dirty="0">
              <a:solidFill>
                <a:srgbClr val="D4D4D4"/>
              </a:solidFill>
              <a:latin typeface="Consolas" panose="020B0609020204030204" pitchFamily="49" charset="0"/>
            </a:endParaRPr>
          </a:p>
          <a:p>
            <a:endParaRPr lang="hu-HU" sz="1600" dirty="0"/>
          </a:p>
        </p:txBody>
      </p:sp>
    </p:spTree>
    <p:extLst>
      <p:ext uri="{BB962C8B-B14F-4D97-AF65-F5344CB8AC3E}">
        <p14:creationId xmlns:p14="http://schemas.microsoft.com/office/powerpoint/2010/main" val="1568242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28</a:t>
            </a:fld>
            <a:endParaRPr lang="hu-HU"/>
          </a:p>
        </p:txBody>
      </p:sp>
      <p:sp>
        <p:nvSpPr>
          <p:cNvPr id="5" name="Jegyzetek helye 4">
            <a:extLst>
              <a:ext uri="{FF2B5EF4-FFF2-40B4-BE49-F238E27FC236}">
                <a16:creationId xmlns:a16="http://schemas.microsoft.com/office/drawing/2014/main" id="{8B3F3CC4-51CE-5FB4-03C4-F0D8F11ADBD2}"/>
              </a:ext>
            </a:extLst>
          </p:cNvPr>
          <p:cNvSpPr>
            <a:spLocks noGrp="1"/>
          </p:cNvSpPr>
          <p:nvPr>
            <p:ph type="body" sz="quarter" idx="3"/>
          </p:nvPr>
        </p:nvSpPr>
        <p:spPr>
          <a:xfrm>
            <a:off x="685800" y="4400550"/>
            <a:ext cx="5486400" cy="4377690"/>
          </a:xfrm>
        </p:spPr>
        <p:txBody>
          <a:bodyPr/>
          <a:lstStyle/>
          <a:p>
            <a:r>
              <a:rPr lang="hu-HU" sz="1600" dirty="0"/>
              <a:t>Zsolt</a:t>
            </a:r>
          </a:p>
          <a:p>
            <a:endParaRPr lang="hu-HU" sz="1600" dirty="0"/>
          </a:p>
          <a:p>
            <a:endParaRPr lang="hu-HU" sz="1600" dirty="0">
              <a:solidFill>
                <a:srgbClr val="D4D4D4"/>
              </a:solidFill>
              <a:latin typeface="Consolas" panose="020B0609020204030204" pitchFamily="49" charset="0"/>
            </a:endParaRPr>
          </a:p>
          <a:p>
            <a:endParaRPr lang="hu-HU" sz="1600" dirty="0"/>
          </a:p>
        </p:txBody>
      </p:sp>
    </p:spTree>
    <p:extLst>
      <p:ext uri="{BB962C8B-B14F-4D97-AF65-F5344CB8AC3E}">
        <p14:creationId xmlns:p14="http://schemas.microsoft.com/office/powerpoint/2010/main" val="4036075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29</a:t>
            </a:fld>
            <a:endParaRPr lang="hu-HU"/>
          </a:p>
        </p:txBody>
      </p:sp>
      <p:sp>
        <p:nvSpPr>
          <p:cNvPr id="5" name="Jegyzetek helye 4">
            <a:extLst>
              <a:ext uri="{FF2B5EF4-FFF2-40B4-BE49-F238E27FC236}">
                <a16:creationId xmlns:a16="http://schemas.microsoft.com/office/drawing/2014/main" id="{8B3F3CC4-51CE-5FB4-03C4-F0D8F11ADBD2}"/>
              </a:ext>
            </a:extLst>
          </p:cNvPr>
          <p:cNvSpPr>
            <a:spLocks noGrp="1"/>
          </p:cNvSpPr>
          <p:nvPr>
            <p:ph type="body" sz="quarter" idx="3"/>
          </p:nvPr>
        </p:nvSpPr>
        <p:spPr>
          <a:xfrm>
            <a:off x="685800" y="4400550"/>
            <a:ext cx="5486400" cy="4377690"/>
          </a:xfrm>
        </p:spPr>
        <p:txBody>
          <a:bodyPr/>
          <a:lstStyle/>
          <a:p>
            <a:r>
              <a:rPr lang="hu-HU" sz="1600" dirty="0"/>
              <a:t>Andi</a:t>
            </a:r>
          </a:p>
          <a:p>
            <a:endParaRPr lang="hu-HU" sz="1600" dirty="0"/>
          </a:p>
          <a:p>
            <a:endParaRPr lang="hu-HU" sz="1600" dirty="0">
              <a:solidFill>
                <a:srgbClr val="D4D4D4"/>
              </a:solidFill>
              <a:latin typeface="Consolas" panose="020B0609020204030204" pitchFamily="49" charset="0"/>
            </a:endParaRPr>
          </a:p>
          <a:p>
            <a:endParaRPr lang="hu-HU" sz="1600" dirty="0"/>
          </a:p>
        </p:txBody>
      </p:sp>
    </p:spTree>
    <p:extLst>
      <p:ext uri="{BB962C8B-B14F-4D97-AF65-F5344CB8AC3E}">
        <p14:creationId xmlns:p14="http://schemas.microsoft.com/office/powerpoint/2010/main" val="1431774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3</a:t>
            </a:fld>
            <a:endParaRPr lang="hu-HU"/>
          </a:p>
        </p:txBody>
      </p:sp>
      <p:sp>
        <p:nvSpPr>
          <p:cNvPr id="6" name="Jegyzetek helye 5">
            <a:extLst>
              <a:ext uri="{FF2B5EF4-FFF2-40B4-BE49-F238E27FC236}">
                <a16:creationId xmlns:a16="http://schemas.microsoft.com/office/drawing/2014/main" id="{3C194C24-6D05-16F1-2403-9D61D077D2A0}"/>
              </a:ext>
            </a:extLst>
          </p:cNvPr>
          <p:cNvSpPr>
            <a:spLocks noGrp="1"/>
          </p:cNvSpPr>
          <p:nvPr>
            <p:ph type="body" sz="quarter" idx="3"/>
          </p:nvPr>
        </p:nvSpPr>
        <p:spPr>
          <a:xfrm>
            <a:off x="80010" y="4400550"/>
            <a:ext cx="6776403" cy="7532370"/>
          </a:xfrm>
        </p:spPr>
        <p:txBody>
          <a:bodyPr/>
          <a:lstStyle/>
          <a:p>
            <a:r>
              <a:rPr lang="hu-HU" dirty="0"/>
              <a:t>Andi</a:t>
            </a:r>
          </a:p>
          <a:p>
            <a:pPr>
              <a:lnSpc>
                <a:spcPct val="107000"/>
              </a:lnSpc>
              <a:spcAft>
                <a:spcPts val="800"/>
              </a:spcAft>
            </a:pPr>
            <a:r>
              <a:rPr lang="hu-HU" dirty="0" err="1">
                <a:effectLst/>
                <a:latin typeface="Calibri" panose="020F0502020204030204" pitchFamily="34" charset="0"/>
                <a:ea typeface="Calibri" panose="020F0502020204030204" pitchFamily="34" charset="0"/>
                <a:cs typeface="Times New Roman" panose="02020603050405020304" pitchFamily="18" charset="0"/>
              </a:rPr>
              <a:t>We</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hu-HU" dirty="0" err="1">
                <a:effectLst/>
                <a:latin typeface="Calibri" panose="020F0502020204030204" pitchFamily="34" charset="0"/>
                <a:ea typeface="Calibri" panose="020F0502020204030204" pitchFamily="34" charset="0"/>
                <a:cs typeface="Times New Roman" panose="02020603050405020304" pitchFamily="18" charset="0"/>
              </a:rPr>
              <a:t>tried</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hu-HU" dirty="0" err="1">
                <a:effectLst/>
                <a:latin typeface="Calibri" panose="020F0502020204030204" pitchFamily="34" charset="0"/>
                <a:ea typeface="Calibri" panose="020F0502020204030204" pitchFamily="34" charset="0"/>
                <a:cs typeface="Times New Roman" panose="02020603050405020304" pitchFamily="18" charset="0"/>
              </a:rPr>
              <a:t>to</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hu-HU" dirty="0" err="1">
                <a:effectLst/>
                <a:latin typeface="Calibri" panose="020F0502020204030204" pitchFamily="34" charset="0"/>
                <a:ea typeface="Calibri" panose="020F0502020204030204" pitchFamily="34" charset="0"/>
                <a:cs typeface="Times New Roman" panose="02020603050405020304" pitchFamily="18" charset="0"/>
              </a:rPr>
              <a:t>split</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hu-HU" dirty="0" err="1">
                <a:effectLst/>
                <a:latin typeface="Calibri" panose="020F0502020204030204" pitchFamily="34" charset="0"/>
                <a:ea typeface="Calibri" panose="020F0502020204030204" pitchFamily="34" charset="0"/>
                <a:cs typeface="Times New Roman" panose="02020603050405020304" pitchFamily="18" charset="0"/>
              </a:rPr>
              <a:t>the</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hu-HU" dirty="0" err="1">
                <a:effectLst/>
                <a:latin typeface="Calibri" panose="020F0502020204030204" pitchFamily="34" charset="0"/>
                <a:ea typeface="Calibri" panose="020F0502020204030204" pitchFamily="34" charset="0"/>
                <a:cs typeface="Times New Roman" panose="02020603050405020304" pitchFamily="18" charset="0"/>
              </a:rPr>
              <a:t>tasks</a:t>
            </a:r>
            <a:r>
              <a:rPr lang="hu-HU" dirty="0">
                <a:effectLst/>
                <a:latin typeface="Calibri" panose="020F0502020204030204" pitchFamily="34" charset="0"/>
                <a:ea typeface="Calibri" panose="020F0502020204030204" pitchFamily="34" charset="0"/>
                <a:cs typeface="Times New Roman" panose="02020603050405020304" pitchFamily="18" charset="0"/>
              </a:rPr>
              <a:t> in a </a:t>
            </a:r>
            <a:r>
              <a:rPr lang="hu-HU" dirty="0" err="1">
                <a:effectLst/>
                <a:latin typeface="Calibri" panose="020F0502020204030204" pitchFamily="34" charset="0"/>
                <a:ea typeface="Calibri" panose="020F0502020204030204" pitchFamily="34" charset="0"/>
                <a:cs typeface="Times New Roman" panose="02020603050405020304" pitchFamily="18" charset="0"/>
              </a:rPr>
              <a:t>way</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hu-HU" dirty="0" err="1">
                <a:effectLst/>
                <a:latin typeface="Calibri" panose="020F0502020204030204" pitchFamily="34" charset="0"/>
                <a:ea typeface="Calibri" panose="020F0502020204030204" pitchFamily="34" charset="0"/>
                <a:cs typeface="Times New Roman" panose="02020603050405020304" pitchFamily="18" charset="0"/>
              </a:rPr>
              <a:t>so</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hu-HU" dirty="0" err="1">
                <a:effectLst/>
                <a:latin typeface="Calibri" panose="020F0502020204030204" pitchFamily="34" charset="0"/>
                <a:ea typeface="Calibri" panose="020F0502020204030204" pitchFamily="34" charset="0"/>
                <a:cs typeface="Times New Roman" panose="02020603050405020304" pitchFamily="18" charset="0"/>
              </a:rPr>
              <a:t>everyone</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hu-HU" dirty="0" err="1">
                <a:effectLst/>
                <a:latin typeface="Calibri" panose="020F0502020204030204" pitchFamily="34" charset="0"/>
                <a:ea typeface="Calibri" panose="020F0502020204030204" pitchFamily="34" charset="0"/>
                <a:cs typeface="Times New Roman" panose="02020603050405020304" pitchFamily="18" charset="0"/>
              </a:rPr>
              <a:t>could</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hu-HU" dirty="0" err="1">
                <a:effectLst/>
                <a:latin typeface="Calibri" panose="020F0502020204030204" pitchFamily="34" charset="0"/>
                <a:ea typeface="Calibri" panose="020F0502020204030204" pitchFamily="34" charset="0"/>
                <a:cs typeface="Times New Roman" panose="02020603050405020304" pitchFamily="18" charset="0"/>
              </a:rPr>
              <a:t>take</a:t>
            </a:r>
            <a:r>
              <a:rPr lang="hu-HU" dirty="0">
                <a:effectLst/>
                <a:latin typeface="Calibri" panose="020F0502020204030204" pitchFamily="34" charset="0"/>
                <a:ea typeface="Calibri" panose="020F0502020204030204" pitchFamily="34" charset="0"/>
                <a:cs typeface="Times New Roman" panose="02020603050405020304" pitchFamily="18" charset="0"/>
              </a:rPr>
              <a:t> part in Backend and Frontend </a:t>
            </a:r>
            <a:r>
              <a:rPr lang="hu-HU" dirty="0" err="1">
                <a:effectLst/>
                <a:latin typeface="Calibri" panose="020F0502020204030204" pitchFamily="34" charset="0"/>
                <a:ea typeface="Calibri" panose="020F0502020204030204" pitchFamily="34" charset="0"/>
                <a:cs typeface="Times New Roman" panose="02020603050405020304" pitchFamily="18" charset="0"/>
              </a:rPr>
              <a:t>related</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hu-HU" dirty="0" err="1">
                <a:effectLst/>
                <a:latin typeface="Calibri" panose="020F0502020204030204" pitchFamily="34" charset="0"/>
                <a:ea typeface="Calibri" panose="020F0502020204030204" pitchFamily="34" charset="0"/>
                <a:cs typeface="Times New Roman" panose="02020603050405020304" pitchFamily="18" charset="0"/>
              </a:rPr>
              <a:t>tasks</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hu-HU" dirty="0" err="1">
                <a:effectLst/>
                <a:latin typeface="Calibri" panose="020F0502020204030204" pitchFamily="34" charset="0"/>
                <a:ea typeface="Calibri" panose="020F0502020204030204" pitchFamily="34" charset="0"/>
                <a:cs typeface="Times New Roman" panose="02020603050405020304" pitchFamily="18" charset="0"/>
              </a:rPr>
              <a:t>as</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hu-HU" dirty="0" err="1">
                <a:effectLst/>
                <a:latin typeface="Calibri" panose="020F0502020204030204" pitchFamily="34" charset="0"/>
                <a:ea typeface="Calibri" panose="020F0502020204030204" pitchFamily="34" charset="0"/>
                <a:cs typeface="Times New Roman" panose="02020603050405020304" pitchFamily="18" charset="0"/>
              </a:rPr>
              <a:t>well</a:t>
            </a:r>
            <a:r>
              <a:rPr lang="hu-HU"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hu-HU" dirty="0">
                <a:effectLst/>
                <a:latin typeface="Calibri" panose="020F0502020204030204" pitchFamily="34" charset="0"/>
                <a:ea typeface="Calibri" panose="020F0502020204030204" pitchFamily="34" charset="0"/>
                <a:cs typeface="Times New Roman" panose="02020603050405020304" pitchFamily="18" charset="0"/>
              </a:rPr>
              <a:t>For </a:t>
            </a:r>
            <a:r>
              <a:rPr lang="hu-HU" dirty="0" err="1">
                <a:effectLst/>
                <a:latin typeface="Calibri" panose="020F0502020204030204" pitchFamily="34" charset="0"/>
                <a:ea typeface="Calibri" panose="020F0502020204030204" pitchFamily="34" charset="0"/>
                <a:cs typeface="Times New Roman" panose="02020603050405020304" pitchFamily="18" charset="0"/>
              </a:rPr>
              <a:t>example</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hu-HU" dirty="0" err="1">
                <a:effectLst/>
                <a:latin typeface="Calibri" panose="020F0502020204030204" pitchFamily="34" charset="0"/>
                <a:ea typeface="Calibri" panose="020F0502020204030204" pitchFamily="34" charset="0"/>
                <a:cs typeface="Times New Roman" panose="02020603050405020304" pitchFamily="18" charset="0"/>
              </a:rPr>
              <a:t>the</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hu-HU" dirty="0" err="1">
                <a:effectLst/>
                <a:latin typeface="Calibri" panose="020F0502020204030204" pitchFamily="34" charset="0"/>
                <a:ea typeface="Calibri" panose="020F0502020204030204" pitchFamily="34" charset="0"/>
                <a:cs typeface="Times New Roman" panose="02020603050405020304" pitchFamily="18" charset="0"/>
              </a:rPr>
              <a:t>planning</a:t>
            </a:r>
            <a:r>
              <a:rPr lang="hu-HU" dirty="0">
                <a:effectLst/>
                <a:latin typeface="Calibri" panose="020F0502020204030204" pitchFamily="34" charset="0"/>
                <a:ea typeface="Calibri" panose="020F0502020204030204" pitchFamily="34" charset="0"/>
                <a:cs typeface="Times New Roman" panose="02020603050405020304" pitchFamily="18" charset="0"/>
              </a:rPr>
              <a:t> of </a:t>
            </a:r>
            <a:r>
              <a:rPr lang="hu-HU" dirty="0" err="1">
                <a:effectLst/>
                <a:latin typeface="Calibri" panose="020F0502020204030204" pitchFamily="34" charset="0"/>
                <a:ea typeface="Calibri" panose="020F0502020204030204" pitchFamily="34" charset="0"/>
                <a:cs typeface="Times New Roman" panose="02020603050405020304" pitchFamily="18" charset="0"/>
              </a:rPr>
              <a:t>the</a:t>
            </a:r>
            <a:r>
              <a:rPr lang="hu-HU" dirty="0">
                <a:effectLst/>
                <a:latin typeface="Calibri" panose="020F0502020204030204" pitchFamily="34" charset="0"/>
                <a:ea typeface="Calibri" panose="020F0502020204030204" pitchFamily="34" charset="0"/>
                <a:cs typeface="Times New Roman" panose="02020603050405020304" pitchFamily="18" charset="0"/>
              </a:rPr>
              <a:t> database and </a:t>
            </a:r>
            <a:r>
              <a:rPr lang="hu-HU" dirty="0" err="1">
                <a:effectLst/>
                <a:latin typeface="Calibri" panose="020F0502020204030204" pitchFamily="34" charset="0"/>
                <a:ea typeface="Calibri" panose="020F0502020204030204" pitchFamily="34" charset="0"/>
                <a:cs typeface="Times New Roman" panose="02020603050405020304" pitchFamily="18" charset="0"/>
              </a:rPr>
              <a:t>the</a:t>
            </a:r>
            <a:r>
              <a:rPr lang="hu-HU" dirty="0">
                <a:effectLst/>
                <a:latin typeface="Calibri" panose="020F0502020204030204" pitchFamily="34" charset="0"/>
                <a:ea typeface="Calibri" panose="020F0502020204030204" pitchFamily="34" charset="0"/>
                <a:cs typeface="Times New Roman" panose="02020603050405020304" pitchFamily="18" charset="0"/>
              </a:rPr>
              <a:t> web design </a:t>
            </a:r>
            <a:r>
              <a:rPr lang="hu-HU" dirty="0" err="1">
                <a:effectLst/>
                <a:latin typeface="Calibri" panose="020F0502020204030204" pitchFamily="34" charset="0"/>
                <a:ea typeface="Calibri" panose="020F0502020204030204" pitchFamily="34" charset="0"/>
                <a:cs typeface="Times New Roman" panose="02020603050405020304" pitchFamily="18" charset="0"/>
              </a:rPr>
              <a:t>were</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hu-HU" dirty="0" err="1">
                <a:effectLst/>
                <a:latin typeface="Calibri" panose="020F0502020204030204" pitchFamily="34" charset="0"/>
                <a:ea typeface="Calibri" panose="020F0502020204030204" pitchFamily="34" charset="0"/>
                <a:cs typeface="Times New Roman" panose="02020603050405020304" pitchFamily="18" charset="0"/>
              </a:rPr>
              <a:t>tasks</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hu-HU" dirty="0" err="1">
                <a:effectLst/>
                <a:latin typeface="Calibri" panose="020F0502020204030204" pitchFamily="34" charset="0"/>
                <a:ea typeface="Calibri" panose="020F0502020204030204" pitchFamily="34" charset="0"/>
                <a:cs typeface="Times New Roman" panose="02020603050405020304" pitchFamily="18" charset="0"/>
              </a:rPr>
              <a:t>that</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hu-HU" dirty="0" err="1">
                <a:effectLst/>
                <a:latin typeface="Calibri" panose="020F0502020204030204" pitchFamily="34" charset="0"/>
                <a:ea typeface="Calibri" panose="020F0502020204030204" pitchFamily="34" charset="0"/>
                <a:cs typeface="Times New Roman" panose="02020603050405020304" pitchFamily="18" charset="0"/>
              </a:rPr>
              <a:t>all</a:t>
            </a:r>
            <a:r>
              <a:rPr lang="hu-HU" dirty="0">
                <a:effectLst/>
                <a:latin typeface="Calibri" panose="020F0502020204030204" pitchFamily="34" charset="0"/>
                <a:ea typeface="Calibri" panose="020F0502020204030204" pitchFamily="34" charset="0"/>
                <a:cs typeface="Times New Roman" panose="02020603050405020304" pitchFamily="18" charset="0"/>
              </a:rPr>
              <a:t> of </a:t>
            </a:r>
            <a:r>
              <a:rPr lang="hu-HU" dirty="0" err="1">
                <a:effectLst/>
                <a:latin typeface="Calibri" panose="020F0502020204030204" pitchFamily="34" charset="0"/>
                <a:ea typeface="Calibri" panose="020F0502020204030204" pitchFamily="34" charset="0"/>
                <a:cs typeface="Times New Roman" panose="02020603050405020304" pitchFamily="18" charset="0"/>
              </a:rPr>
              <a:t>us</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hu-HU" dirty="0" err="1">
                <a:effectLst/>
                <a:latin typeface="Calibri" panose="020F0502020204030204" pitchFamily="34" charset="0"/>
                <a:ea typeface="Calibri" panose="020F0502020204030204" pitchFamily="34" charset="0"/>
                <a:cs typeface="Times New Roman" panose="02020603050405020304" pitchFamily="18" charset="0"/>
              </a:rPr>
              <a:t>took</a:t>
            </a:r>
            <a:r>
              <a:rPr lang="hu-HU" dirty="0">
                <a:effectLst/>
                <a:latin typeface="Calibri" panose="020F0502020204030204" pitchFamily="34" charset="0"/>
                <a:ea typeface="Calibri" panose="020F0502020204030204" pitchFamily="34" charset="0"/>
                <a:cs typeface="Times New Roman" panose="02020603050405020304" pitchFamily="18" charset="0"/>
              </a:rPr>
              <a:t> part in.</a:t>
            </a:r>
          </a:p>
          <a:p>
            <a:pPr>
              <a:lnSpc>
                <a:spcPct val="107000"/>
              </a:lnSpc>
              <a:spcAft>
                <a:spcPts val="800"/>
              </a:spcAft>
            </a:pPr>
            <a:r>
              <a:rPr lang="hu-HU" dirty="0" err="1">
                <a:latin typeface="Calibri" panose="020F0502020204030204" pitchFamily="34" charset="0"/>
                <a:ea typeface="Calibri" panose="020F0502020204030204" pitchFamily="34" charset="0"/>
                <a:cs typeface="Times New Roman" panose="02020603050405020304" pitchFamily="18" charset="0"/>
              </a:rPr>
              <a:t>On</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the</a:t>
            </a:r>
            <a:r>
              <a:rPr lang="hu-HU" dirty="0">
                <a:latin typeface="Calibri" panose="020F0502020204030204" pitchFamily="34" charset="0"/>
                <a:ea typeface="Calibri" panose="020F0502020204030204" pitchFamily="34" charset="0"/>
                <a:cs typeface="Times New Roman" panose="02020603050405020304" pitchFamily="18" charset="0"/>
              </a:rPr>
              <a:t> frontend I </a:t>
            </a:r>
            <a:r>
              <a:rPr lang="hu-HU" dirty="0" err="1">
                <a:latin typeface="Calibri" panose="020F0502020204030204" pitchFamily="34" charset="0"/>
                <a:ea typeface="Calibri" panose="020F0502020204030204" pitchFamily="34" charset="0"/>
                <a:cs typeface="Times New Roman" panose="02020603050405020304" pitchFamily="18" charset="0"/>
              </a:rPr>
              <a:t>created</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the</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en-GB" dirty="0">
                <a:effectLst/>
                <a:latin typeface="Calibri" panose="020F0502020204030204" pitchFamily="34" charset="0"/>
                <a:ea typeface="Calibri" panose="020F0502020204030204" pitchFamily="34" charset="0"/>
                <a:cs typeface="Times New Roman" panose="02020603050405020304" pitchFamily="18" charset="0"/>
              </a:rPr>
              <a:t>CSS </a:t>
            </a:r>
            <a:r>
              <a:rPr lang="hu-HU" dirty="0">
                <a:effectLst/>
                <a:latin typeface="Calibri" panose="020F0502020204030204" pitchFamily="34" charset="0"/>
                <a:ea typeface="Calibri" panose="020F0502020204030204" pitchFamily="34" charset="0"/>
                <a:cs typeface="Times New Roman" panose="02020603050405020304" pitchFamily="18" charset="0"/>
              </a:rPr>
              <a:t>for</a:t>
            </a:r>
            <a:r>
              <a:rPr lang="en-GB" dirty="0">
                <a:effectLst/>
                <a:latin typeface="Calibri" panose="020F0502020204030204" pitchFamily="34" charset="0"/>
                <a:ea typeface="Calibri" panose="020F0502020204030204" pitchFamily="34" charset="0"/>
                <a:cs typeface="Times New Roman" panose="02020603050405020304" pitchFamily="18" charset="0"/>
              </a:rPr>
              <a:t> </a:t>
            </a:r>
            <a:r>
              <a:rPr lang="hu-HU" dirty="0" err="1">
                <a:effectLst/>
                <a:latin typeface="Calibri" panose="020F0502020204030204" pitchFamily="34" charset="0"/>
                <a:ea typeface="Calibri" panose="020F0502020204030204" pitchFamily="34" charset="0"/>
                <a:cs typeface="Times New Roman" panose="02020603050405020304" pitchFamily="18" charset="0"/>
              </a:rPr>
              <a:t>the</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en-GB" dirty="0">
                <a:effectLst/>
                <a:latin typeface="Calibri" panose="020F0502020204030204" pitchFamily="34" charset="0"/>
                <a:ea typeface="Calibri" panose="020F0502020204030204" pitchFamily="34" charset="0"/>
                <a:cs typeface="Times New Roman" panose="02020603050405020304" pitchFamily="18" charset="0"/>
              </a:rPr>
              <a:t>web design</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en-GB" dirty="0">
                <a:effectLst/>
                <a:latin typeface="Calibri" panose="020F0502020204030204" pitchFamily="34" charset="0"/>
                <a:ea typeface="Calibri" panose="020F0502020204030204" pitchFamily="34" charset="0"/>
                <a:cs typeface="Times New Roman" panose="02020603050405020304" pitchFamily="18" charset="0"/>
              </a:rPr>
              <a:t>the Teacher Finder, Information, Forum and Registration pages.</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hu-HU" dirty="0" err="1">
                <a:effectLst/>
                <a:latin typeface="Calibri" panose="020F0502020204030204" pitchFamily="34" charset="0"/>
                <a:ea typeface="Calibri" panose="020F0502020204030204" pitchFamily="34" charset="0"/>
                <a:cs typeface="Times New Roman" panose="02020603050405020304" pitchFamily="18" charset="0"/>
              </a:rPr>
              <a:t>On</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hu-HU" dirty="0" err="1">
                <a:effectLst/>
                <a:latin typeface="Calibri" panose="020F0502020204030204" pitchFamily="34" charset="0"/>
                <a:ea typeface="Calibri" panose="020F0502020204030204" pitchFamily="34" charset="0"/>
                <a:cs typeface="Times New Roman" panose="02020603050405020304" pitchFamily="18" charset="0"/>
              </a:rPr>
              <a:t>the</a:t>
            </a:r>
            <a:r>
              <a:rPr lang="hu-HU" dirty="0">
                <a:effectLst/>
                <a:latin typeface="Calibri" panose="020F0502020204030204" pitchFamily="34" charset="0"/>
                <a:ea typeface="Calibri" panose="020F0502020204030204" pitchFamily="34" charset="0"/>
                <a:cs typeface="Times New Roman" panose="02020603050405020304" pitchFamily="18" charset="0"/>
              </a:rPr>
              <a:t> backend, I</a:t>
            </a:r>
            <a:r>
              <a:rPr lang="en-GB" dirty="0">
                <a:effectLst/>
                <a:latin typeface="Calibri" panose="020F0502020204030204" pitchFamily="34" charset="0"/>
                <a:ea typeface="Calibri" panose="020F0502020204030204" pitchFamily="34" charset="0"/>
                <a:cs typeface="Times New Roman" panose="02020603050405020304" pitchFamily="18" charset="0"/>
              </a:rPr>
              <a:t> </a:t>
            </a:r>
            <a:r>
              <a:rPr lang="hu-HU" dirty="0" err="1">
                <a:effectLst/>
                <a:latin typeface="Calibri" panose="020F0502020204030204" pitchFamily="34" charset="0"/>
                <a:ea typeface="Calibri" panose="020F0502020204030204" pitchFamily="34" charset="0"/>
                <a:cs typeface="Times New Roman" panose="02020603050405020304" pitchFamily="18" charset="0"/>
              </a:rPr>
              <a:t>created</a:t>
            </a:r>
            <a:r>
              <a:rPr lang="hu-HU" dirty="0">
                <a:effectLst/>
                <a:latin typeface="Calibri" panose="020F0502020204030204" pitchFamily="34" charset="0"/>
                <a:ea typeface="Calibri" panose="020F0502020204030204" pitchFamily="34" charset="0"/>
                <a:cs typeface="Times New Roman" panose="02020603050405020304" pitchFamily="18" charset="0"/>
              </a:rPr>
              <a:t> </a:t>
            </a:r>
            <a:r>
              <a:rPr lang="en-GB" dirty="0">
                <a:effectLst/>
                <a:latin typeface="Calibri" panose="020F0502020204030204" pitchFamily="34" charset="0"/>
                <a:ea typeface="Calibri" panose="020F0502020204030204" pitchFamily="34" charset="0"/>
                <a:cs typeface="Times New Roman" panose="02020603050405020304" pitchFamily="18" charset="0"/>
              </a:rPr>
              <a:t>the routes to the pages and link</a:t>
            </a:r>
            <a:r>
              <a:rPr lang="hu-HU" dirty="0" err="1">
                <a:effectLst/>
                <a:latin typeface="Calibri" panose="020F0502020204030204" pitchFamily="34" charset="0"/>
                <a:ea typeface="Calibri" panose="020F0502020204030204" pitchFamily="34" charset="0"/>
                <a:cs typeface="Times New Roman" panose="02020603050405020304" pitchFamily="18" charset="0"/>
              </a:rPr>
              <a:t>ed</a:t>
            </a:r>
            <a:r>
              <a:rPr lang="en-GB" dirty="0">
                <a:effectLst/>
                <a:latin typeface="Calibri" panose="020F0502020204030204" pitchFamily="34" charset="0"/>
                <a:ea typeface="Calibri" panose="020F0502020204030204" pitchFamily="34" charset="0"/>
                <a:cs typeface="Times New Roman" panose="02020603050405020304" pitchFamily="18" charset="0"/>
              </a:rPr>
              <a:t> them together.</a:t>
            </a:r>
            <a:endParaRPr lang="hu-H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hu-HU" b="1" dirty="0">
                <a:effectLst/>
                <a:latin typeface="Calibri" panose="020F0502020204030204" pitchFamily="34" charset="0"/>
                <a:ea typeface="Calibri" panose="020F0502020204030204" pitchFamily="34" charset="0"/>
                <a:cs typeface="Times New Roman" panose="02020603050405020304" pitchFamily="18" charset="0"/>
              </a:rPr>
              <a:t>Imi:</a:t>
            </a:r>
          </a:p>
          <a:p>
            <a:pPr>
              <a:lnSpc>
                <a:spcPct val="107000"/>
              </a:lnSpc>
              <a:spcAft>
                <a:spcPts val="800"/>
              </a:spcAft>
            </a:pPr>
            <a:r>
              <a:rPr lang="en-GB" dirty="0">
                <a:effectLst/>
                <a:latin typeface="Calibri" panose="020F0502020204030204" pitchFamily="34" charset="0"/>
                <a:ea typeface="Calibri" panose="020F0502020204030204" pitchFamily="34" charset="0"/>
                <a:cs typeface="Times New Roman" panose="02020603050405020304" pitchFamily="18" charset="0"/>
              </a:rPr>
              <a:t>Since I had more experience with design planning, I took those tasks that are related to this such as finding and resizing the required images, but I had to think in a different way compared to press related graphic design. I used Photoshop to prepare the required pictures.</a:t>
            </a:r>
            <a:endParaRPr lang="hu-H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dirty="0">
                <a:effectLst/>
                <a:latin typeface="Calibri" panose="020F0502020204030204" pitchFamily="34" charset="0"/>
                <a:ea typeface="Calibri" panose="020F0502020204030204" pitchFamily="34" charset="0"/>
                <a:cs typeface="Times New Roman" panose="02020603050405020304" pitchFamily="18" charset="0"/>
              </a:rPr>
              <a:t>Also, I designed and created the login page.</a:t>
            </a:r>
            <a:endParaRPr lang="hu-HU"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hu-HU" dirty="0" err="1">
                <a:latin typeface="Calibri" panose="020F0502020204030204" pitchFamily="34" charset="0"/>
                <a:ea typeface="Calibri" panose="020F0502020204030204" pitchFamily="34" charset="0"/>
                <a:cs typeface="Times New Roman" panose="02020603050405020304" pitchFamily="18" charset="0"/>
              </a:rPr>
              <a:t>On</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the</a:t>
            </a:r>
            <a:r>
              <a:rPr lang="hu-HU" dirty="0">
                <a:latin typeface="Calibri" panose="020F0502020204030204" pitchFamily="34" charset="0"/>
                <a:ea typeface="Calibri" panose="020F0502020204030204" pitchFamily="34" charset="0"/>
                <a:cs typeface="Times New Roman" panose="02020603050405020304" pitchFamily="18" charset="0"/>
              </a:rPr>
              <a:t> backend, w</a:t>
            </a:r>
            <a:r>
              <a:rPr lang="en-US" dirty="0" err="1">
                <a:latin typeface="Calibri" panose="020F0502020204030204" pitchFamily="34" charset="0"/>
                <a:ea typeface="Calibri" panose="020F0502020204030204" pitchFamily="34" charset="0"/>
                <a:cs typeface="Times New Roman" panose="02020603050405020304" pitchFamily="18" charset="0"/>
              </a:rPr>
              <a:t>ithin</a:t>
            </a:r>
            <a:r>
              <a:rPr lang="en-US" dirty="0">
                <a:latin typeface="Calibri" panose="020F0502020204030204" pitchFamily="34" charset="0"/>
                <a:ea typeface="Calibri" panose="020F0502020204030204" pitchFamily="34" charset="0"/>
                <a:cs typeface="Times New Roman" panose="02020603050405020304" pitchFamily="18" charset="0"/>
              </a:rPr>
              <a:t> the Laravel framework I set up the connection to the MySQL database</a:t>
            </a:r>
            <a:r>
              <a:rPr lang="hu-HU" dirty="0">
                <a:latin typeface="Calibri" panose="020F0502020204030204" pitchFamily="34" charset="0"/>
                <a:ea typeface="Calibri" panose="020F0502020204030204" pitchFamily="34" charset="0"/>
                <a:cs typeface="Times New Roman" panose="02020603050405020304" pitchFamily="18" charset="0"/>
              </a:rPr>
              <a:t>. </a:t>
            </a:r>
            <a:r>
              <a:rPr lang="en-GB" dirty="0">
                <a:effectLst/>
                <a:latin typeface="Calibri" panose="020F0502020204030204" pitchFamily="34" charset="0"/>
                <a:ea typeface="Calibri" panose="020F0502020204030204" pitchFamily="34" charset="0"/>
                <a:cs typeface="Times New Roman" panose="02020603050405020304" pitchFamily="18" charset="0"/>
              </a:rPr>
              <a:t>The planning of the database was a common task, but creating it was my responsibility. It wasn’t easy, as creating every table took lots of time.</a:t>
            </a:r>
            <a:endParaRPr lang="hu-HU"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hu-HU" b="1" dirty="0">
                <a:effectLst/>
                <a:latin typeface="Calibri" panose="020F0502020204030204" pitchFamily="34" charset="0"/>
                <a:ea typeface="Calibri" panose="020F0502020204030204" pitchFamily="34" charset="0"/>
                <a:cs typeface="Times New Roman" panose="02020603050405020304" pitchFamily="18" charset="0"/>
              </a:rPr>
              <a:t>Zsolt:</a:t>
            </a:r>
          </a:p>
          <a:p>
            <a:pPr>
              <a:lnSpc>
                <a:spcPct val="107000"/>
              </a:lnSpc>
              <a:spcAft>
                <a:spcPts val="800"/>
              </a:spcAft>
            </a:pPr>
            <a:r>
              <a:rPr lang="hu-HU" dirty="0" err="1">
                <a:latin typeface="Calibri" panose="020F0502020204030204" pitchFamily="34" charset="0"/>
                <a:ea typeface="Calibri" panose="020F0502020204030204" pitchFamily="34" charset="0"/>
                <a:cs typeface="Times New Roman" panose="02020603050405020304" pitchFamily="18" charset="0"/>
              </a:rPr>
              <a:t>My</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task</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was</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the</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creation</a:t>
            </a:r>
            <a:r>
              <a:rPr lang="hu-HU" dirty="0">
                <a:latin typeface="Calibri" panose="020F0502020204030204" pitchFamily="34" charset="0"/>
                <a:ea typeface="Calibri" panose="020F0502020204030204" pitchFamily="34" charset="0"/>
                <a:cs typeface="Times New Roman" panose="02020603050405020304" pitchFamily="18" charset="0"/>
              </a:rPr>
              <a:t> of </a:t>
            </a:r>
            <a:r>
              <a:rPr lang="hu-HU" dirty="0" err="1">
                <a:latin typeface="Calibri" panose="020F0502020204030204" pitchFamily="34" charset="0"/>
                <a:ea typeface="Calibri" panose="020F0502020204030204" pitchFamily="34" charset="0"/>
                <a:cs typeface="Times New Roman" panose="02020603050405020304" pitchFamily="18" charset="0"/>
              </a:rPr>
              <a:t>the</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Connection</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page</a:t>
            </a:r>
            <a:r>
              <a:rPr lang="hu-HU" dirty="0">
                <a:latin typeface="Calibri" panose="020F0502020204030204" pitchFamily="34" charset="0"/>
                <a:ea typeface="Calibri" panose="020F0502020204030204" pitchFamily="34" charset="0"/>
                <a:cs typeface="Times New Roman" panose="02020603050405020304" pitchFamily="18" charset="0"/>
              </a:rPr>
              <a:t> and </a:t>
            </a:r>
            <a:r>
              <a:rPr lang="hu-HU" dirty="0" err="1">
                <a:latin typeface="Calibri" panose="020F0502020204030204" pitchFamily="34" charset="0"/>
                <a:ea typeface="Calibri" panose="020F0502020204030204" pitchFamily="34" charset="0"/>
                <a:cs typeface="Times New Roman" panose="02020603050405020304" pitchFamily="18" charset="0"/>
              </a:rPr>
              <a:t>the</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related</a:t>
            </a:r>
            <a:r>
              <a:rPr lang="hu-HU" dirty="0">
                <a:latin typeface="Calibri" panose="020F0502020204030204" pitchFamily="34" charset="0"/>
                <a:ea typeface="Calibri" panose="020F0502020204030204" pitchFamily="34" charset="0"/>
                <a:cs typeface="Times New Roman" panose="02020603050405020304" pitchFamily="18" charset="0"/>
              </a:rPr>
              <a:t> backend part. </a:t>
            </a:r>
            <a:r>
              <a:rPr lang="hu-HU" dirty="0" err="1">
                <a:latin typeface="Calibri" panose="020F0502020204030204" pitchFamily="34" charset="0"/>
                <a:ea typeface="Calibri" panose="020F0502020204030204" pitchFamily="34" charset="0"/>
                <a:cs typeface="Times New Roman" panose="02020603050405020304" pitchFamily="18" charset="0"/>
              </a:rPr>
              <a:t>Also</a:t>
            </a:r>
            <a:r>
              <a:rPr lang="hu-HU"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my task was to check if the progress were working and to see if the data was uploading to the database.</a:t>
            </a:r>
            <a:endParaRPr lang="hu-HU"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hu-HU"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Jegyzetek helye 5">
            <a:extLst>
              <a:ext uri="{FF2B5EF4-FFF2-40B4-BE49-F238E27FC236}">
                <a16:creationId xmlns:a16="http://schemas.microsoft.com/office/drawing/2014/main" id="{CCDA19ED-8C04-8BBB-C617-F37F4CC476B8}"/>
              </a:ext>
            </a:extLst>
          </p:cNvPr>
          <p:cNvSpPr txBox="1">
            <a:spLocks/>
          </p:cNvSpPr>
          <p:nvPr/>
        </p:nvSpPr>
        <p:spPr>
          <a:xfrm>
            <a:off x="81597" y="4400550"/>
            <a:ext cx="6776403" cy="7532370"/>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r>
              <a:rPr lang="hu-HU" b="1" dirty="0"/>
              <a:t>Andi</a:t>
            </a:r>
          </a:p>
          <a:p>
            <a:pPr>
              <a:lnSpc>
                <a:spcPct val="107000"/>
              </a:lnSpc>
              <a:spcAft>
                <a:spcPts val="800"/>
              </a:spcAft>
            </a:pPr>
            <a:r>
              <a:rPr lang="hu-HU" dirty="0" err="1">
                <a:latin typeface="Calibri" panose="020F0502020204030204" pitchFamily="34" charset="0"/>
                <a:ea typeface="Calibri" panose="020F0502020204030204" pitchFamily="34" charset="0"/>
                <a:cs typeface="Times New Roman" panose="02020603050405020304" pitchFamily="18" charset="0"/>
              </a:rPr>
              <a:t>We</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tried</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to</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split</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the</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tasks</a:t>
            </a:r>
            <a:r>
              <a:rPr lang="hu-HU" dirty="0">
                <a:latin typeface="Calibri" panose="020F0502020204030204" pitchFamily="34" charset="0"/>
                <a:ea typeface="Calibri" panose="020F0502020204030204" pitchFamily="34" charset="0"/>
                <a:cs typeface="Times New Roman" panose="02020603050405020304" pitchFamily="18" charset="0"/>
              </a:rPr>
              <a:t> in a </a:t>
            </a:r>
            <a:r>
              <a:rPr lang="hu-HU" dirty="0" err="1">
                <a:latin typeface="Calibri" panose="020F0502020204030204" pitchFamily="34" charset="0"/>
                <a:ea typeface="Calibri" panose="020F0502020204030204" pitchFamily="34" charset="0"/>
                <a:cs typeface="Times New Roman" panose="02020603050405020304" pitchFamily="18" charset="0"/>
              </a:rPr>
              <a:t>way</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so</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everyone</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could</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take</a:t>
            </a:r>
            <a:r>
              <a:rPr lang="hu-HU" dirty="0">
                <a:latin typeface="Calibri" panose="020F0502020204030204" pitchFamily="34" charset="0"/>
                <a:ea typeface="Calibri" panose="020F0502020204030204" pitchFamily="34" charset="0"/>
                <a:cs typeface="Times New Roman" panose="02020603050405020304" pitchFamily="18" charset="0"/>
              </a:rPr>
              <a:t> part in Backend and Frontend </a:t>
            </a:r>
            <a:r>
              <a:rPr lang="hu-HU" dirty="0" err="1">
                <a:latin typeface="Calibri" panose="020F0502020204030204" pitchFamily="34" charset="0"/>
                <a:ea typeface="Calibri" panose="020F0502020204030204" pitchFamily="34" charset="0"/>
                <a:cs typeface="Times New Roman" panose="02020603050405020304" pitchFamily="18" charset="0"/>
              </a:rPr>
              <a:t>related</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tasks</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as</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well</a:t>
            </a:r>
            <a:r>
              <a:rPr lang="hu-HU"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hu-HU" dirty="0">
                <a:latin typeface="Calibri" panose="020F0502020204030204" pitchFamily="34" charset="0"/>
                <a:ea typeface="Calibri" panose="020F0502020204030204" pitchFamily="34" charset="0"/>
                <a:cs typeface="Times New Roman" panose="02020603050405020304" pitchFamily="18" charset="0"/>
              </a:rPr>
              <a:t>For </a:t>
            </a:r>
            <a:r>
              <a:rPr lang="hu-HU" dirty="0" err="1">
                <a:latin typeface="Calibri" panose="020F0502020204030204" pitchFamily="34" charset="0"/>
                <a:ea typeface="Calibri" panose="020F0502020204030204" pitchFamily="34" charset="0"/>
                <a:cs typeface="Times New Roman" panose="02020603050405020304" pitchFamily="18" charset="0"/>
              </a:rPr>
              <a:t>example</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the</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planning</a:t>
            </a:r>
            <a:r>
              <a:rPr lang="hu-HU" dirty="0">
                <a:latin typeface="Calibri" panose="020F0502020204030204" pitchFamily="34" charset="0"/>
                <a:ea typeface="Calibri" panose="020F0502020204030204" pitchFamily="34" charset="0"/>
                <a:cs typeface="Times New Roman" panose="02020603050405020304" pitchFamily="18" charset="0"/>
              </a:rPr>
              <a:t> of </a:t>
            </a:r>
            <a:r>
              <a:rPr lang="hu-HU" dirty="0" err="1">
                <a:latin typeface="Calibri" panose="020F0502020204030204" pitchFamily="34" charset="0"/>
                <a:ea typeface="Calibri" panose="020F0502020204030204" pitchFamily="34" charset="0"/>
                <a:cs typeface="Times New Roman" panose="02020603050405020304" pitchFamily="18" charset="0"/>
              </a:rPr>
              <a:t>the</a:t>
            </a:r>
            <a:r>
              <a:rPr lang="hu-HU" dirty="0">
                <a:latin typeface="Calibri" panose="020F0502020204030204" pitchFamily="34" charset="0"/>
                <a:ea typeface="Calibri" panose="020F0502020204030204" pitchFamily="34" charset="0"/>
                <a:cs typeface="Times New Roman" panose="02020603050405020304" pitchFamily="18" charset="0"/>
              </a:rPr>
              <a:t> database and </a:t>
            </a:r>
            <a:r>
              <a:rPr lang="hu-HU" dirty="0" err="1">
                <a:latin typeface="Calibri" panose="020F0502020204030204" pitchFamily="34" charset="0"/>
                <a:ea typeface="Calibri" panose="020F0502020204030204" pitchFamily="34" charset="0"/>
                <a:cs typeface="Times New Roman" panose="02020603050405020304" pitchFamily="18" charset="0"/>
              </a:rPr>
              <a:t>the</a:t>
            </a:r>
            <a:r>
              <a:rPr lang="hu-HU" dirty="0">
                <a:latin typeface="Calibri" panose="020F0502020204030204" pitchFamily="34" charset="0"/>
                <a:ea typeface="Calibri" panose="020F0502020204030204" pitchFamily="34" charset="0"/>
                <a:cs typeface="Times New Roman" panose="02020603050405020304" pitchFamily="18" charset="0"/>
              </a:rPr>
              <a:t> web design </a:t>
            </a:r>
            <a:r>
              <a:rPr lang="hu-HU" dirty="0" err="1">
                <a:latin typeface="Calibri" panose="020F0502020204030204" pitchFamily="34" charset="0"/>
                <a:ea typeface="Calibri" panose="020F0502020204030204" pitchFamily="34" charset="0"/>
                <a:cs typeface="Times New Roman" panose="02020603050405020304" pitchFamily="18" charset="0"/>
              </a:rPr>
              <a:t>were</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tasks</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that</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all</a:t>
            </a:r>
            <a:r>
              <a:rPr lang="hu-HU" dirty="0">
                <a:latin typeface="Calibri" panose="020F0502020204030204" pitchFamily="34" charset="0"/>
                <a:ea typeface="Calibri" panose="020F0502020204030204" pitchFamily="34" charset="0"/>
                <a:cs typeface="Times New Roman" panose="02020603050405020304" pitchFamily="18" charset="0"/>
              </a:rPr>
              <a:t> of </a:t>
            </a:r>
            <a:r>
              <a:rPr lang="hu-HU" dirty="0" err="1">
                <a:latin typeface="Calibri" panose="020F0502020204030204" pitchFamily="34" charset="0"/>
                <a:ea typeface="Calibri" panose="020F0502020204030204" pitchFamily="34" charset="0"/>
                <a:cs typeface="Times New Roman" panose="02020603050405020304" pitchFamily="18" charset="0"/>
              </a:rPr>
              <a:t>us</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took</a:t>
            </a:r>
            <a:r>
              <a:rPr lang="hu-HU" dirty="0">
                <a:latin typeface="Calibri" panose="020F0502020204030204" pitchFamily="34" charset="0"/>
                <a:ea typeface="Calibri" panose="020F0502020204030204" pitchFamily="34" charset="0"/>
                <a:cs typeface="Times New Roman" panose="02020603050405020304" pitchFamily="18" charset="0"/>
              </a:rPr>
              <a:t> part in.</a:t>
            </a:r>
          </a:p>
          <a:p>
            <a:pPr>
              <a:lnSpc>
                <a:spcPct val="107000"/>
              </a:lnSpc>
              <a:spcAft>
                <a:spcPts val="800"/>
              </a:spcAft>
            </a:pPr>
            <a:r>
              <a:rPr lang="hu-HU" dirty="0" err="1">
                <a:latin typeface="Calibri" panose="020F0502020204030204" pitchFamily="34" charset="0"/>
                <a:ea typeface="Calibri" panose="020F0502020204030204" pitchFamily="34" charset="0"/>
                <a:cs typeface="Times New Roman" panose="02020603050405020304" pitchFamily="18" charset="0"/>
              </a:rPr>
              <a:t>On</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the</a:t>
            </a:r>
            <a:r>
              <a:rPr lang="hu-HU" dirty="0">
                <a:latin typeface="Calibri" panose="020F0502020204030204" pitchFamily="34" charset="0"/>
                <a:ea typeface="Calibri" panose="020F0502020204030204" pitchFamily="34" charset="0"/>
                <a:cs typeface="Times New Roman" panose="02020603050405020304" pitchFamily="18" charset="0"/>
              </a:rPr>
              <a:t> frontend I </a:t>
            </a:r>
            <a:r>
              <a:rPr lang="hu-HU" dirty="0" err="1">
                <a:latin typeface="Calibri" panose="020F0502020204030204" pitchFamily="34" charset="0"/>
                <a:ea typeface="Calibri" panose="020F0502020204030204" pitchFamily="34" charset="0"/>
                <a:cs typeface="Times New Roman" panose="02020603050405020304" pitchFamily="18" charset="0"/>
              </a:rPr>
              <a:t>created</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the</a:t>
            </a:r>
            <a:r>
              <a:rPr lang="hu-HU" dirty="0">
                <a:latin typeface="Calibri" panose="020F0502020204030204" pitchFamily="34" charset="0"/>
                <a:ea typeface="Calibri" panose="020F0502020204030204" pitchFamily="34" charset="0"/>
                <a:cs typeface="Times New Roman" panose="02020603050405020304" pitchFamily="18" charset="0"/>
              </a:rPr>
              <a:t> </a:t>
            </a:r>
            <a:r>
              <a:rPr lang="en-GB" dirty="0">
                <a:latin typeface="Calibri" panose="020F0502020204030204" pitchFamily="34" charset="0"/>
                <a:ea typeface="Calibri" panose="020F0502020204030204" pitchFamily="34" charset="0"/>
                <a:cs typeface="Times New Roman" panose="02020603050405020304" pitchFamily="18" charset="0"/>
              </a:rPr>
              <a:t>CSS </a:t>
            </a:r>
            <a:r>
              <a:rPr lang="hu-HU" dirty="0">
                <a:latin typeface="Calibri" panose="020F0502020204030204" pitchFamily="34" charset="0"/>
                <a:ea typeface="Calibri" panose="020F0502020204030204" pitchFamily="34" charset="0"/>
                <a:cs typeface="Times New Roman" panose="02020603050405020304" pitchFamily="18" charset="0"/>
              </a:rPr>
              <a:t>for</a:t>
            </a:r>
            <a:r>
              <a:rPr lang="en-GB"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the</a:t>
            </a:r>
            <a:r>
              <a:rPr lang="hu-HU" dirty="0">
                <a:latin typeface="Calibri" panose="020F0502020204030204" pitchFamily="34" charset="0"/>
                <a:ea typeface="Calibri" panose="020F0502020204030204" pitchFamily="34" charset="0"/>
                <a:cs typeface="Times New Roman" panose="02020603050405020304" pitchFamily="18" charset="0"/>
              </a:rPr>
              <a:t> </a:t>
            </a:r>
            <a:r>
              <a:rPr lang="en-GB" dirty="0">
                <a:latin typeface="Calibri" panose="020F0502020204030204" pitchFamily="34" charset="0"/>
                <a:ea typeface="Calibri" panose="020F0502020204030204" pitchFamily="34" charset="0"/>
                <a:cs typeface="Times New Roman" panose="02020603050405020304" pitchFamily="18" charset="0"/>
              </a:rPr>
              <a:t>web design</a:t>
            </a:r>
            <a:r>
              <a:rPr lang="hu-HU" dirty="0">
                <a:latin typeface="Calibri" panose="020F0502020204030204" pitchFamily="34" charset="0"/>
                <a:ea typeface="Calibri" panose="020F0502020204030204" pitchFamily="34" charset="0"/>
                <a:cs typeface="Times New Roman" panose="02020603050405020304" pitchFamily="18" charset="0"/>
              </a:rPr>
              <a:t>, </a:t>
            </a:r>
            <a:r>
              <a:rPr lang="en-GB" dirty="0">
                <a:latin typeface="Calibri" panose="020F0502020204030204" pitchFamily="34" charset="0"/>
                <a:ea typeface="Calibri" panose="020F0502020204030204" pitchFamily="34" charset="0"/>
                <a:cs typeface="Times New Roman" panose="02020603050405020304" pitchFamily="18" charset="0"/>
              </a:rPr>
              <a:t>the Teacher Finder, Information, Forum and Registration pages.</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On</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the</a:t>
            </a:r>
            <a:r>
              <a:rPr lang="hu-HU" dirty="0">
                <a:latin typeface="Calibri" panose="020F0502020204030204" pitchFamily="34" charset="0"/>
                <a:ea typeface="Calibri" panose="020F0502020204030204" pitchFamily="34" charset="0"/>
                <a:cs typeface="Times New Roman" panose="02020603050405020304" pitchFamily="18" charset="0"/>
              </a:rPr>
              <a:t> backend, I</a:t>
            </a:r>
            <a:r>
              <a:rPr lang="en-GB"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created</a:t>
            </a:r>
            <a:r>
              <a:rPr lang="hu-HU" dirty="0">
                <a:latin typeface="Calibri" panose="020F0502020204030204" pitchFamily="34" charset="0"/>
                <a:ea typeface="Calibri" panose="020F0502020204030204" pitchFamily="34" charset="0"/>
                <a:cs typeface="Times New Roman" panose="02020603050405020304" pitchFamily="18" charset="0"/>
              </a:rPr>
              <a:t> </a:t>
            </a:r>
            <a:r>
              <a:rPr lang="en-GB" dirty="0">
                <a:latin typeface="Calibri" panose="020F0502020204030204" pitchFamily="34" charset="0"/>
                <a:ea typeface="Calibri" panose="020F0502020204030204" pitchFamily="34" charset="0"/>
                <a:cs typeface="Times New Roman" panose="02020603050405020304" pitchFamily="18" charset="0"/>
              </a:rPr>
              <a:t>the routes to the pages and link</a:t>
            </a:r>
            <a:r>
              <a:rPr lang="hu-HU" dirty="0" err="1">
                <a:latin typeface="Calibri" panose="020F0502020204030204" pitchFamily="34" charset="0"/>
                <a:ea typeface="Calibri" panose="020F0502020204030204" pitchFamily="34" charset="0"/>
                <a:cs typeface="Times New Roman" panose="02020603050405020304" pitchFamily="18" charset="0"/>
              </a:rPr>
              <a:t>ed</a:t>
            </a:r>
            <a:r>
              <a:rPr lang="en-GB" dirty="0">
                <a:latin typeface="Calibri" panose="020F0502020204030204" pitchFamily="34" charset="0"/>
                <a:ea typeface="Calibri" panose="020F0502020204030204" pitchFamily="34" charset="0"/>
                <a:cs typeface="Times New Roman" panose="02020603050405020304" pitchFamily="18" charset="0"/>
              </a:rPr>
              <a:t> them together.</a:t>
            </a:r>
            <a:endParaRPr lang="hu-H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hu-HU" dirty="0">
                <a:latin typeface="Calibri" panose="020F0502020204030204" pitchFamily="34" charset="0"/>
                <a:ea typeface="Calibri" panose="020F0502020204030204" pitchFamily="34" charset="0"/>
                <a:cs typeface="Times New Roman" panose="02020603050405020304" pitchFamily="18" charset="0"/>
              </a:rPr>
              <a:t>Imi:</a:t>
            </a:r>
          </a:p>
          <a:p>
            <a:pPr>
              <a:lnSpc>
                <a:spcPct val="107000"/>
              </a:lnSpc>
              <a:spcAft>
                <a:spcPts val="800"/>
              </a:spcAft>
            </a:pPr>
            <a:r>
              <a:rPr lang="en-GB" dirty="0">
                <a:latin typeface="Calibri" panose="020F0502020204030204" pitchFamily="34" charset="0"/>
                <a:ea typeface="Calibri" panose="020F0502020204030204" pitchFamily="34" charset="0"/>
                <a:cs typeface="Times New Roman" panose="02020603050405020304" pitchFamily="18" charset="0"/>
              </a:rPr>
              <a:t>Since I had more experience with design planning, I took those tasks that are related to this such as finding and resizing the required images, but I had to think in a different way compared to press related graphic design. I used Photoshop to prepare the required pictures.</a:t>
            </a:r>
            <a:endParaRPr lang="hu-H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dirty="0">
                <a:latin typeface="Calibri" panose="020F0502020204030204" pitchFamily="34" charset="0"/>
                <a:ea typeface="Calibri" panose="020F0502020204030204" pitchFamily="34" charset="0"/>
                <a:cs typeface="Times New Roman" panose="02020603050405020304" pitchFamily="18" charset="0"/>
              </a:rPr>
              <a:t>Also, I designed and created the login page.</a:t>
            </a:r>
            <a:endParaRPr lang="hu-H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hu-HU" dirty="0" err="1">
                <a:latin typeface="Calibri" panose="020F0502020204030204" pitchFamily="34" charset="0"/>
                <a:ea typeface="Calibri" panose="020F0502020204030204" pitchFamily="34" charset="0"/>
                <a:cs typeface="Times New Roman" panose="02020603050405020304" pitchFamily="18" charset="0"/>
              </a:rPr>
              <a:t>On</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the</a:t>
            </a:r>
            <a:r>
              <a:rPr lang="hu-HU" dirty="0">
                <a:latin typeface="Calibri" panose="020F0502020204030204" pitchFamily="34" charset="0"/>
                <a:ea typeface="Calibri" panose="020F0502020204030204" pitchFamily="34" charset="0"/>
                <a:cs typeface="Times New Roman" panose="02020603050405020304" pitchFamily="18" charset="0"/>
              </a:rPr>
              <a:t> backend, w</a:t>
            </a:r>
            <a:r>
              <a:rPr lang="en-US" dirty="0" err="1">
                <a:latin typeface="Calibri" panose="020F0502020204030204" pitchFamily="34" charset="0"/>
                <a:ea typeface="Calibri" panose="020F0502020204030204" pitchFamily="34" charset="0"/>
                <a:cs typeface="Times New Roman" panose="02020603050405020304" pitchFamily="18" charset="0"/>
              </a:rPr>
              <a:t>ithin</a:t>
            </a:r>
            <a:r>
              <a:rPr lang="en-US" dirty="0">
                <a:latin typeface="Calibri" panose="020F0502020204030204" pitchFamily="34" charset="0"/>
                <a:ea typeface="Calibri" panose="020F0502020204030204" pitchFamily="34" charset="0"/>
                <a:cs typeface="Times New Roman" panose="02020603050405020304" pitchFamily="18" charset="0"/>
              </a:rPr>
              <a:t> the Laravel framework I set up the connection to the MySQL database</a:t>
            </a:r>
            <a:r>
              <a:rPr lang="hu-HU" dirty="0">
                <a:latin typeface="Calibri" panose="020F0502020204030204" pitchFamily="34" charset="0"/>
                <a:ea typeface="Calibri" panose="020F0502020204030204" pitchFamily="34" charset="0"/>
                <a:cs typeface="Times New Roman" panose="02020603050405020304" pitchFamily="18" charset="0"/>
              </a:rPr>
              <a:t>. </a:t>
            </a:r>
            <a:r>
              <a:rPr lang="en-GB" dirty="0">
                <a:latin typeface="Calibri" panose="020F0502020204030204" pitchFamily="34" charset="0"/>
                <a:ea typeface="Calibri" panose="020F0502020204030204" pitchFamily="34" charset="0"/>
                <a:cs typeface="Times New Roman" panose="02020603050405020304" pitchFamily="18" charset="0"/>
              </a:rPr>
              <a:t>The planning of the database was a common task, but creating it was my responsibility. It wasn’t easy, as creating every table took lots of time.</a:t>
            </a:r>
            <a:endParaRPr lang="hu-H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hu-HU" dirty="0">
                <a:latin typeface="Calibri" panose="020F0502020204030204" pitchFamily="34" charset="0"/>
                <a:ea typeface="Calibri" panose="020F0502020204030204" pitchFamily="34" charset="0"/>
                <a:cs typeface="Times New Roman" panose="02020603050405020304" pitchFamily="18" charset="0"/>
              </a:rPr>
              <a:t>Zsolt:</a:t>
            </a:r>
          </a:p>
          <a:p>
            <a:pPr>
              <a:lnSpc>
                <a:spcPct val="107000"/>
              </a:lnSpc>
              <a:spcAft>
                <a:spcPts val="800"/>
              </a:spcAft>
            </a:pPr>
            <a:r>
              <a:rPr lang="hu-HU" dirty="0" err="1">
                <a:latin typeface="Calibri" panose="020F0502020204030204" pitchFamily="34" charset="0"/>
                <a:ea typeface="Calibri" panose="020F0502020204030204" pitchFamily="34" charset="0"/>
                <a:cs typeface="Times New Roman" panose="02020603050405020304" pitchFamily="18" charset="0"/>
              </a:rPr>
              <a:t>My</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task</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was</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the</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creation</a:t>
            </a:r>
            <a:r>
              <a:rPr lang="hu-HU" dirty="0">
                <a:latin typeface="Calibri" panose="020F0502020204030204" pitchFamily="34" charset="0"/>
                <a:ea typeface="Calibri" panose="020F0502020204030204" pitchFamily="34" charset="0"/>
                <a:cs typeface="Times New Roman" panose="02020603050405020304" pitchFamily="18" charset="0"/>
              </a:rPr>
              <a:t> of </a:t>
            </a:r>
            <a:r>
              <a:rPr lang="hu-HU" dirty="0" err="1">
                <a:latin typeface="Calibri" panose="020F0502020204030204" pitchFamily="34" charset="0"/>
                <a:ea typeface="Calibri" panose="020F0502020204030204" pitchFamily="34" charset="0"/>
                <a:cs typeface="Times New Roman" panose="02020603050405020304" pitchFamily="18" charset="0"/>
              </a:rPr>
              <a:t>the</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Connection</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page</a:t>
            </a:r>
            <a:r>
              <a:rPr lang="hu-HU" dirty="0">
                <a:latin typeface="Calibri" panose="020F0502020204030204" pitchFamily="34" charset="0"/>
                <a:ea typeface="Calibri" panose="020F0502020204030204" pitchFamily="34" charset="0"/>
                <a:cs typeface="Times New Roman" panose="02020603050405020304" pitchFamily="18" charset="0"/>
              </a:rPr>
              <a:t> and </a:t>
            </a:r>
            <a:r>
              <a:rPr lang="hu-HU" dirty="0" err="1">
                <a:latin typeface="Calibri" panose="020F0502020204030204" pitchFamily="34" charset="0"/>
                <a:ea typeface="Calibri" panose="020F0502020204030204" pitchFamily="34" charset="0"/>
                <a:cs typeface="Times New Roman" panose="02020603050405020304" pitchFamily="18" charset="0"/>
              </a:rPr>
              <a:t>the</a:t>
            </a:r>
            <a:r>
              <a:rPr lang="hu-HU" dirty="0">
                <a:latin typeface="Calibri" panose="020F0502020204030204" pitchFamily="34" charset="0"/>
                <a:ea typeface="Calibri" panose="020F0502020204030204" pitchFamily="34" charset="0"/>
                <a:cs typeface="Times New Roman" panose="02020603050405020304" pitchFamily="18" charset="0"/>
              </a:rPr>
              <a:t> </a:t>
            </a:r>
            <a:r>
              <a:rPr lang="hu-HU" dirty="0" err="1">
                <a:latin typeface="Calibri" panose="020F0502020204030204" pitchFamily="34" charset="0"/>
                <a:ea typeface="Calibri" panose="020F0502020204030204" pitchFamily="34" charset="0"/>
                <a:cs typeface="Times New Roman" panose="02020603050405020304" pitchFamily="18" charset="0"/>
              </a:rPr>
              <a:t>related</a:t>
            </a:r>
            <a:r>
              <a:rPr lang="hu-HU" dirty="0">
                <a:latin typeface="Calibri" panose="020F0502020204030204" pitchFamily="34" charset="0"/>
                <a:ea typeface="Calibri" panose="020F0502020204030204" pitchFamily="34" charset="0"/>
                <a:cs typeface="Times New Roman" panose="02020603050405020304" pitchFamily="18" charset="0"/>
              </a:rPr>
              <a:t> backend part. </a:t>
            </a:r>
            <a:r>
              <a:rPr lang="hu-HU" dirty="0" err="1">
                <a:latin typeface="Calibri" panose="020F0502020204030204" pitchFamily="34" charset="0"/>
                <a:ea typeface="Calibri" panose="020F0502020204030204" pitchFamily="34" charset="0"/>
                <a:cs typeface="Times New Roman" panose="02020603050405020304" pitchFamily="18" charset="0"/>
              </a:rPr>
              <a:t>Also</a:t>
            </a:r>
            <a:r>
              <a:rPr lang="hu-HU"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my task was to check if the progress were working and to see if the data was uploading to the database.</a:t>
            </a:r>
            <a:endParaRPr lang="hu-H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hu-HU"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45019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30</a:t>
            </a:fld>
            <a:endParaRPr lang="hu-HU"/>
          </a:p>
        </p:txBody>
      </p:sp>
      <p:sp>
        <p:nvSpPr>
          <p:cNvPr id="5" name="Jegyzetek helye 4">
            <a:extLst>
              <a:ext uri="{FF2B5EF4-FFF2-40B4-BE49-F238E27FC236}">
                <a16:creationId xmlns:a16="http://schemas.microsoft.com/office/drawing/2014/main" id="{8B3F3CC4-51CE-5FB4-03C4-F0D8F11ADBD2}"/>
              </a:ext>
            </a:extLst>
          </p:cNvPr>
          <p:cNvSpPr>
            <a:spLocks noGrp="1"/>
          </p:cNvSpPr>
          <p:nvPr>
            <p:ph type="body" sz="quarter" idx="3"/>
          </p:nvPr>
        </p:nvSpPr>
        <p:spPr>
          <a:xfrm>
            <a:off x="685800" y="4400550"/>
            <a:ext cx="5486400" cy="4377690"/>
          </a:xfrm>
        </p:spPr>
        <p:txBody>
          <a:bodyPr/>
          <a:lstStyle/>
          <a:p>
            <a:r>
              <a:rPr lang="hu-HU" sz="1600" dirty="0"/>
              <a:t>Imi</a:t>
            </a:r>
          </a:p>
          <a:p>
            <a:endParaRPr lang="hu-HU" sz="1600" dirty="0"/>
          </a:p>
          <a:p>
            <a:endParaRPr lang="hu-HU" sz="1600" dirty="0">
              <a:solidFill>
                <a:srgbClr val="D4D4D4"/>
              </a:solidFill>
              <a:latin typeface="Consolas" panose="020B0609020204030204" pitchFamily="49" charset="0"/>
            </a:endParaRPr>
          </a:p>
          <a:p>
            <a:endParaRPr lang="hu-HU" sz="1600" dirty="0"/>
          </a:p>
        </p:txBody>
      </p:sp>
    </p:spTree>
    <p:extLst>
      <p:ext uri="{BB962C8B-B14F-4D97-AF65-F5344CB8AC3E}">
        <p14:creationId xmlns:p14="http://schemas.microsoft.com/office/powerpoint/2010/main" val="3987551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Mindenki megköszöni a figyelmet!</a:t>
            </a:r>
          </a:p>
          <a:p>
            <a:endParaRPr lang="hu-HU" dirty="0"/>
          </a:p>
        </p:txBody>
      </p:sp>
      <p:sp>
        <p:nvSpPr>
          <p:cNvPr id="4" name="Dia számának helye 3"/>
          <p:cNvSpPr>
            <a:spLocks noGrp="1"/>
          </p:cNvSpPr>
          <p:nvPr>
            <p:ph type="sldNum" sz="quarter" idx="5"/>
          </p:nvPr>
        </p:nvSpPr>
        <p:spPr/>
        <p:txBody>
          <a:bodyPr/>
          <a:lstStyle/>
          <a:p>
            <a:fld id="{B48728B5-E149-4C17-A8E6-DFB89AB3D484}" type="slidenum">
              <a:rPr lang="hu-HU" smtClean="0"/>
              <a:t>31</a:t>
            </a:fld>
            <a:endParaRPr lang="hu-HU"/>
          </a:p>
        </p:txBody>
      </p:sp>
    </p:spTree>
    <p:extLst>
      <p:ext uri="{BB962C8B-B14F-4D97-AF65-F5344CB8AC3E}">
        <p14:creationId xmlns:p14="http://schemas.microsoft.com/office/powerpoint/2010/main" val="1371816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indent="215900" algn="just"/>
            <a:r>
              <a:rPr lang="hu-HU" b="1" dirty="0">
                <a:latin typeface="Calibri" panose="020F0502020204030204" pitchFamily="34" charset="0"/>
                <a:ea typeface="Calibri" panose="020F0502020204030204" pitchFamily="34" charset="0"/>
                <a:cs typeface="Calibri" panose="020F0502020204030204" pitchFamily="34" charset="0"/>
              </a:rPr>
              <a:t>Andi</a:t>
            </a:r>
          </a:p>
          <a:p>
            <a:pPr indent="215900" algn="just"/>
            <a:r>
              <a:rPr lang="hu-HU" dirty="0">
                <a:effectLst/>
                <a:latin typeface="Calibri" panose="020F0502020204030204" pitchFamily="34" charset="0"/>
                <a:ea typeface="Calibri" panose="020F0502020204030204" pitchFamily="34" charset="0"/>
                <a:cs typeface="Calibri" panose="020F0502020204030204" pitchFamily="34" charset="0"/>
              </a:rPr>
              <a:t>Az alkalmazás célja, hogy tanárok és diákok könnyen egymásra találjanak. A tanulás könnyítés volt a másodlagos célunk. A weboldalunk </a:t>
            </a:r>
            <a:r>
              <a:rPr lang="hu-HU" dirty="0">
                <a:latin typeface="Calibri" panose="020F0502020204030204" pitchFamily="34" charset="0"/>
                <a:ea typeface="Calibri" panose="020F0502020204030204" pitchFamily="34" charset="0"/>
                <a:cs typeface="Calibri" panose="020F0502020204030204" pitchFamily="34" charset="0"/>
              </a:rPr>
              <a:t>i</a:t>
            </a:r>
            <a:r>
              <a:rPr lang="hu-HU" dirty="0">
                <a:effectLst/>
                <a:latin typeface="Calibri" panose="020F0502020204030204" pitchFamily="34" charset="0"/>
                <a:ea typeface="Calibri" panose="020F0502020204030204" pitchFamily="34" charset="0"/>
                <a:cs typeface="Calibri" panose="020F0502020204030204" pitchFamily="34" charset="0"/>
              </a:rPr>
              <a:t>nformációs felületként segítséget nyújthat az iskolaválasztásban, a felvételikre való felkészülésben. Akinek kiegészítő oktatásra van szüksége, hogy céljait elérje, ezen az oldalon megtalálhatja a számára ideális magántanárt.</a:t>
            </a:r>
          </a:p>
          <a:p>
            <a:pPr indent="215900" algn="just"/>
            <a:r>
              <a:rPr lang="hu-HU" b="1" dirty="0">
                <a:latin typeface="Calibri" panose="020F0502020204030204" pitchFamily="34" charset="0"/>
                <a:ea typeface="Calibri" panose="020F0502020204030204" pitchFamily="34" charset="0"/>
                <a:cs typeface="Calibri" panose="020F0502020204030204" pitchFamily="34" charset="0"/>
              </a:rPr>
              <a:t>Imi</a:t>
            </a:r>
            <a:endParaRPr lang="hu-HU" b="1" dirty="0">
              <a:effectLst/>
              <a:latin typeface="Times New Roman" panose="02020603050405020304" pitchFamily="18" charset="0"/>
              <a:ea typeface="Calibri" panose="020F0502020204030204" pitchFamily="34" charset="0"/>
              <a:cs typeface="Calibri" panose="020F0502020204030204" pitchFamily="34" charset="0"/>
            </a:endParaRPr>
          </a:p>
          <a:p>
            <a:pPr indent="215900" algn="just">
              <a:spcAft>
                <a:spcPts val="600"/>
              </a:spcAft>
            </a:pPr>
            <a:r>
              <a:rPr lang="hu-HU" dirty="0">
                <a:effectLst/>
                <a:latin typeface="Calibri" panose="020F0502020204030204" pitchFamily="34" charset="0"/>
                <a:ea typeface="Calibri" panose="020F0502020204030204" pitchFamily="34" charset="0"/>
                <a:cs typeface="Calibri" panose="020F0502020204030204" pitchFamily="34" charset="0"/>
              </a:rPr>
              <a:t>Az oldalon regisztráció után a tanár (továbbiakban szolgáltató) feltöltheti adatait. Az oktatás helyszínét, oktatni kívánt tantárgyakat, az oktatás szintjét, az óradíját, fényképet, önéletrajzot, elérhetőséget tölthet fel. </a:t>
            </a:r>
            <a:endParaRPr lang="hu-HU" dirty="0">
              <a:effectLst/>
              <a:latin typeface="Times New Roman" panose="02020603050405020304" pitchFamily="18" charset="0"/>
              <a:ea typeface="Calibri" panose="020F0502020204030204" pitchFamily="34" charset="0"/>
              <a:cs typeface="Calibri" panose="020F0502020204030204" pitchFamily="34" charset="0"/>
            </a:endParaRPr>
          </a:p>
          <a:p>
            <a:pPr indent="215900" algn="just">
              <a:spcAft>
                <a:spcPts val="600"/>
              </a:spcAft>
            </a:pPr>
            <a:r>
              <a:rPr lang="hu-HU" dirty="0">
                <a:effectLst/>
                <a:latin typeface="Calibri" panose="020F0502020204030204" pitchFamily="34" charset="0"/>
                <a:ea typeface="Calibri" panose="020F0502020204030204" pitchFamily="34" charset="0"/>
                <a:cs typeface="Calibri" panose="020F0502020204030204" pitchFamily="34" charset="0"/>
              </a:rPr>
              <a:t>A diákok regisztráció után szűrők segítségével kereshetnek számukra megfelelő tanárt.</a:t>
            </a:r>
          </a:p>
          <a:p>
            <a:pPr indent="215900" algn="just"/>
            <a:r>
              <a:rPr lang="hu-HU" b="1" dirty="0">
                <a:latin typeface="Calibri" panose="020F0502020204030204" pitchFamily="34" charset="0"/>
                <a:ea typeface="Calibri" panose="020F0502020204030204" pitchFamily="34" charset="0"/>
                <a:cs typeface="Calibri" panose="020F0502020204030204" pitchFamily="34" charset="0"/>
              </a:rPr>
              <a:t>Zsolt</a:t>
            </a:r>
            <a:endParaRPr lang="hu-HU" b="1" dirty="0">
              <a:effectLst/>
              <a:latin typeface="Times New Roman" panose="02020603050405020304" pitchFamily="18" charset="0"/>
              <a:ea typeface="Calibri" panose="020F0502020204030204" pitchFamily="34" charset="0"/>
              <a:cs typeface="Calibri" panose="020F0502020204030204" pitchFamily="34" charset="0"/>
            </a:endParaRPr>
          </a:p>
          <a:p>
            <a:pPr indent="215900" algn="just"/>
            <a:r>
              <a:rPr lang="hu-HU" dirty="0">
                <a:effectLst/>
                <a:latin typeface="Calibri" panose="020F0502020204030204" pitchFamily="34" charset="0"/>
                <a:ea typeface="Calibri" panose="020F0502020204030204" pitchFamily="34" charset="0"/>
                <a:cs typeface="Calibri" panose="020F0502020204030204" pitchFamily="34" charset="0"/>
              </a:rPr>
              <a:t>Regisztráció nélkül elérthető az oldalon az információs felület, ahol érdekes cikkeket, információkat talál a felhasználó a tanulásról, tanulási módszerekről. Ezek egyelőre fiktív szövegek, nem valós cikkek. </a:t>
            </a:r>
            <a:endParaRPr lang="hu-HU" dirty="0">
              <a:effectLst/>
              <a:latin typeface="Times New Roman" panose="02020603050405020304" pitchFamily="18" charset="0"/>
              <a:ea typeface="Calibri" panose="020F0502020204030204" pitchFamily="34" charset="0"/>
              <a:cs typeface="Calibri" panose="020F0502020204030204" pitchFamily="34" charset="0"/>
            </a:endParaRPr>
          </a:p>
          <a:p>
            <a:endParaRPr lang="hu-HU" dirty="0"/>
          </a:p>
        </p:txBody>
      </p:sp>
      <p:sp>
        <p:nvSpPr>
          <p:cNvPr id="4" name="Dia számának helye 3"/>
          <p:cNvSpPr>
            <a:spLocks noGrp="1"/>
          </p:cNvSpPr>
          <p:nvPr>
            <p:ph type="sldNum" sz="quarter" idx="5"/>
          </p:nvPr>
        </p:nvSpPr>
        <p:spPr/>
        <p:txBody>
          <a:bodyPr/>
          <a:lstStyle/>
          <a:p>
            <a:fld id="{B48728B5-E149-4C17-A8E6-DFB89AB3D484}" type="slidenum">
              <a:rPr lang="hu-HU" smtClean="0"/>
              <a:t>4</a:t>
            </a:fld>
            <a:endParaRPr lang="hu-HU"/>
          </a:p>
        </p:txBody>
      </p:sp>
    </p:spTree>
    <p:extLst>
      <p:ext uri="{BB962C8B-B14F-4D97-AF65-F5344CB8AC3E}">
        <p14:creationId xmlns:p14="http://schemas.microsoft.com/office/powerpoint/2010/main" val="1816436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Imi </a:t>
            </a:r>
          </a:p>
          <a:p>
            <a:r>
              <a:rPr lang="hu-HU" dirty="0"/>
              <a:t>Programunk funkciói: </a:t>
            </a:r>
          </a:p>
          <a:p>
            <a:r>
              <a:rPr lang="hu-HU" dirty="0"/>
              <a:t>A felhasználó tud regisztrálni, majd regisztráció után bejelentkezni az oldalra. </a:t>
            </a:r>
          </a:p>
          <a:p>
            <a:r>
              <a:rPr lang="hu-HU" dirty="0"/>
              <a:t>A saját profilját minden tanár felhasználó feltöltheti a saját adatival és ezeket az adatokat később módosíthatja is, ha szükséges.</a:t>
            </a:r>
          </a:p>
          <a:p>
            <a:r>
              <a:rPr lang="hu-HU" dirty="0"/>
              <a:t> A Regisztrációt törölni is lehet, ha valaki meggondolná magát és nem szeretné a profilját megtartani. </a:t>
            </a:r>
          </a:p>
          <a:p>
            <a:endParaRPr lang="hu-HU" dirty="0"/>
          </a:p>
          <a:p>
            <a:r>
              <a:rPr lang="hu-HU" sz="1200" dirty="0">
                <a:effectLst/>
                <a:latin typeface="Calibri" panose="020F0502020204030204" pitchFamily="34" charset="0"/>
                <a:ea typeface="Calibri" panose="020F0502020204030204" pitchFamily="34" charset="0"/>
                <a:cs typeface="Calibri" panose="020F0502020204030204" pitchFamily="34" charset="0"/>
              </a:rPr>
              <a:t> A fórum lehetőséget ad arra, hogy közösségként kommunikáljanak egymással az oldal felhasználói. A diákok segítséget kérhetnek a fórumon keresztül, de a szülők is tájékozódhatnak az oldalon a tanulással kapcsolatos témákban. Segítséget nyújtva a tanárok is könnyebben elérhetik a tanítványaikat.</a:t>
            </a:r>
          </a:p>
          <a:p>
            <a:r>
              <a:rPr lang="hu-HU" sz="1200" dirty="0">
                <a:effectLst/>
                <a:latin typeface="Calibri" panose="020F0502020204030204" pitchFamily="34" charset="0"/>
                <a:ea typeface="Calibri" panose="020F0502020204030204" pitchFamily="34" charset="0"/>
                <a:cs typeface="Calibri" panose="020F0502020204030204" pitchFamily="34" charset="0"/>
              </a:rPr>
              <a:t>A szűrés funkcióval szerettük volna egyszerűbbé tenni a tanárok keresését.</a:t>
            </a:r>
            <a:endParaRPr lang="hu-HU" sz="1200" dirty="0">
              <a:effectLst/>
              <a:latin typeface="Times New Roman" panose="02020603050405020304" pitchFamily="18" charset="0"/>
              <a:ea typeface="Calibri" panose="020F0502020204030204" pitchFamily="34" charset="0"/>
              <a:cs typeface="Calibri" panose="020F0502020204030204" pitchFamily="34" charset="0"/>
            </a:endParaRPr>
          </a:p>
          <a:p>
            <a:endParaRPr lang="hu-HU" dirty="0"/>
          </a:p>
        </p:txBody>
      </p:sp>
      <p:sp>
        <p:nvSpPr>
          <p:cNvPr id="4" name="Dia számának helye 3"/>
          <p:cNvSpPr>
            <a:spLocks noGrp="1"/>
          </p:cNvSpPr>
          <p:nvPr>
            <p:ph type="sldNum" sz="quarter" idx="5"/>
          </p:nvPr>
        </p:nvSpPr>
        <p:spPr/>
        <p:txBody>
          <a:bodyPr/>
          <a:lstStyle/>
          <a:p>
            <a:fld id="{B48728B5-E149-4C17-A8E6-DFB89AB3D484}" type="slidenum">
              <a:rPr lang="hu-HU" smtClean="0"/>
              <a:t>5</a:t>
            </a:fld>
            <a:endParaRPr lang="hu-HU"/>
          </a:p>
        </p:txBody>
      </p:sp>
    </p:spTree>
    <p:extLst>
      <p:ext uri="{BB962C8B-B14F-4D97-AF65-F5344CB8AC3E}">
        <p14:creationId xmlns:p14="http://schemas.microsoft.com/office/powerpoint/2010/main" val="2997556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6</a:t>
            </a:fld>
            <a:endParaRPr lang="hu-HU"/>
          </a:p>
        </p:txBody>
      </p:sp>
      <p:sp>
        <p:nvSpPr>
          <p:cNvPr id="6" name="Jegyzetek helye 5">
            <a:extLst>
              <a:ext uri="{FF2B5EF4-FFF2-40B4-BE49-F238E27FC236}">
                <a16:creationId xmlns:a16="http://schemas.microsoft.com/office/drawing/2014/main" id="{3C194C24-6D05-16F1-2403-9D61D077D2A0}"/>
              </a:ext>
            </a:extLst>
          </p:cNvPr>
          <p:cNvSpPr>
            <a:spLocks noGrp="1"/>
          </p:cNvSpPr>
          <p:nvPr>
            <p:ph type="body" sz="quarter" idx="3"/>
          </p:nvPr>
        </p:nvSpPr>
        <p:spPr/>
        <p:txBody>
          <a:bodyPr/>
          <a:lstStyle/>
          <a:p>
            <a:r>
              <a:rPr lang="hu-HU" dirty="0"/>
              <a:t>Andi</a:t>
            </a:r>
          </a:p>
          <a:p>
            <a:r>
              <a:rPr lang="hu-HU" dirty="0"/>
              <a:t>A weboldal főbb funkciói Regisztrációt követően bejelentkezés után érhetőek el.</a:t>
            </a:r>
          </a:p>
          <a:p>
            <a:r>
              <a:rPr lang="hu-HU" dirty="0"/>
              <a:t>Egy formot kitöltve történik a regisztráció. Kötelező adatok az emailcím a teljes név, a jelszó. Kétféle jogosultságot különböztetünk meg.</a:t>
            </a:r>
          </a:p>
          <a:p>
            <a:r>
              <a:rPr lang="hu-HU" dirty="0"/>
              <a:t>Kiválasztható, hogy diákként vagy tanárként szeretne regisztrálni a felhasználó. Bejelentkezés után a profilom menü alatt látható a különbség, mivel a Tanár adatlap módosítása csak a tanár felhasználónál jelenik meg.</a:t>
            </a:r>
          </a:p>
          <a:p>
            <a:endParaRPr lang="hu-HU" dirty="0"/>
          </a:p>
          <a:p>
            <a:endParaRPr lang="hu-HU" dirty="0"/>
          </a:p>
        </p:txBody>
      </p:sp>
    </p:spTree>
    <p:extLst>
      <p:ext uri="{BB962C8B-B14F-4D97-AF65-F5344CB8AC3E}">
        <p14:creationId xmlns:p14="http://schemas.microsoft.com/office/powerpoint/2010/main" val="55326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7</a:t>
            </a:fld>
            <a:endParaRPr lang="hu-HU"/>
          </a:p>
        </p:txBody>
      </p:sp>
      <p:sp>
        <p:nvSpPr>
          <p:cNvPr id="6" name="Jegyzetek helye 5">
            <a:extLst>
              <a:ext uri="{FF2B5EF4-FFF2-40B4-BE49-F238E27FC236}">
                <a16:creationId xmlns:a16="http://schemas.microsoft.com/office/drawing/2014/main" id="{3C194C24-6D05-16F1-2403-9D61D077D2A0}"/>
              </a:ext>
            </a:extLst>
          </p:cNvPr>
          <p:cNvSpPr>
            <a:spLocks noGrp="1"/>
          </p:cNvSpPr>
          <p:nvPr>
            <p:ph type="body" sz="quarter" idx="3"/>
          </p:nvPr>
        </p:nvSpPr>
        <p:spPr/>
        <p:txBody>
          <a:bodyPr/>
          <a:lstStyle/>
          <a:p>
            <a:r>
              <a:rPr lang="hu-HU" dirty="0"/>
              <a:t>Andi</a:t>
            </a:r>
          </a:p>
          <a:p>
            <a:r>
              <a:rPr lang="hu-HU" dirty="0"/>
              <a:t>A bejelentkezés oldalon lehetőség van az elfelejtett jelszó esetén új jelszó kérésre.</a:t>
            </a:r>
          </a:p>
          <a:p>
            <a:r>
              <a:rPr lang="hu-HU" dirty="0"/>
              <a:t>Email értesítést kapunk, ahol a gombra kattintva új jelszót adhatunk meg.</a:t>
            </a:r>
          </a:p>
          <a:p>
            <a:endParaRPr lang="hu-HU" dirty="0"/>
          </a:p>
          <a:p>
            <a:r>
              <a:rPr lang="hu-HU" dirty="0"/>
              <a:t>A belépés formot kitöltve a rendszer ellenőrzi, hogy valóban regisztrált a felhasználó. Amennyiben igen, úgy megjelenik a Profilom gomb a menüsorban és eltűnik a Bejelentkezés és a Regisztráció gomb.</a:t>
            </a:r>
          </a:p>
          <a:p>
            <a:endParaRPr lang="hu-HU" dirty="0"/>
          </a:p>
          <a:p>
            <a:r>
              <a:rPr lang="hu-HU" dirty="0"/>
              <a:t>Gondoskodtunk a jelszó védelemről, hogy ne </a:t>
            </a:r>
            <a:r>
              <a:rPr lang="hu-HU" dirty="0" err="1"/>
              <a:t>kerülhessen</a:t>
            </a:r>
            <a:r>
              <a:rPr lang="hu-HU" dirty="0"/>
              <a:t> illetéktelen kezekbe a felhasználók </a:t>
            </a:r>
            <a:r>
              <a:rPr lang="hu-HU" dirty="0" err="1"/>
              <a:t>jelszavai</a:t>
            </a:r>
            <a:r>
              <a:rPr lang="hu-HU" dirty="0"/>
              <a:t>.</a:t>
            </a:r>
          </a:p>
        </p:txBody>
      </p:sp>
    </p:spTree>
    <p:extLst>
      <p:ext uri="{BB962C8B-B14F-4D97-AF65-F5344CB8AC3E}">
        <p14:creationId xmlns:p14="http://schemas.microsoft.com/office/powerpoint/2010/main" val="2562324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8</a:t>
            </a:fld>
            <a:endParaRPr lang="hu-HU"/>
          </a:p>
        </p:txBody>
      </p:sp>
      <p:sp>
        <p:nvSpPr>
          <p:cNvPr id="6" name="Jegyzetek helye 5">
            <a:extLst>
              <a:ext uri="{FF2B5EF4-FFF2-40B4-BE49-F238E27FC236}">
                <a16:creationId xmlns:a16="http://schemas.microsoft.com/office/drawing/2014/main" id="{3C194C24-6D05-16F1-2403-9D61D077D2A0}"/>
              </a:ext>
            </a:extLst>
          </p:cNvPr>
          <p:cNvSpPr>
            <a:spLocks noGrp="1"/>
          </p:cNvSpPr>
          <p:nvPr>
            <p:ph type="body" sz="quarter" idx="3"/>
          </p:nvPr>
        </p:nvSpPr>
        <p:spPr/>
        <p:txBody>
          <a:bodyPr/>
          <a:lstStyle/>
          <a:p>
            <a:r>
              <a:rPr lang="hu-HU" dirty="0"/>
              <a:t>Zsolt</a:t>
            </a:r>
          </a:p>
          <a:p>
            <a:pPr marL="0" indent="0" algn="just">
              <a:buNone/>
            </a:pPr>
            <a:r>
              <a:rPr lang="hu-HU" dirty="0"/>
              <a:t>A Profilom fül alatt diákként választható az Alapadatok módosítása, a Regisztráció törlése és a Kilépés funkció. Tanárként elérhető a Tanár adatlap módosítása funkció is. Itt adhatja meg a szükséges adatokat egy tanár a saját profiljára. </a:t>
            </a:r>
          </a:p>
        </p:txBody>
      </p:sp>
    </p:spTree>
    <p:extLst>
      <p:ext uri="{BB962C8B-B14F-4D97-AF65-F5344CB8AC3E}">
        <p14:creationId xmlns:p14="http://schemas.microsoft.com/office/powerpoint/2010/main" val="1341722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4" name="Dia számának helye 3"/>
          <p:cNvSpPr>
            <a:spLocks noGrp="1"/>
          </p:cNvSpPr>
          <p:nvPr>
            <p:ph type="sldNum" sz="quarter" idx="5"/>
          </p:nvPr>
        </p:nvSpPr>
        <p:spPr/>
        <p:txBody>
          <a:bodyPr/>
          <a:lstStyle/>
          <a:p>
            <a:fld id="{B48728B5-E149-4C17-A8E6-DFB89AB3D484}" type="slidenum">
              <a:rPr lang="hu-HU" smtClean="0"/>
              <a:t>9</a:t>
            </a:fld>
            <a:endParaRPr lang="hu-HU"/>
          </a:p>
        </p:txBody>
      </p:sp>
      <p:sp>
        <p:nvSpPr>
          <p:cNvPr id="6" name="Jegyzetek helye 5">
            <a:extLst>
              <a:ext uri="{FF2B5EF4-FFF2-40B4-BE49-F238E27FC236}">
                <a16:creationId xmlns:a16="http://schemas.microsoft.com/office/drawing/2014/main" id="{3C194C24-6D05-16F1-2403-9D61D077D2A0}"/>
              </a:ext>
            </a:extLst>
          </p:cNvPr>
          <p:cNvSpPr>
            <a:spLocks noGrp="1"/>
          </p:cNvSpPr>
          <p:nvPr>
            <p:ph type="body" sz="quarter" idx="3"/>
          </p:nvPr>
        </p:nvSpPr>
        <p:spPr/>
        <p:txBody>
          <a:bodyPr/>
          <a:lstStyle/>
          <a:p>
            <a:r>
              <a:rPr lang="hu-HU" dirty="0"/>
              <a:t>Zsolt</a:t>
            </a:r>
          </a:p>
          <a:p>
            <a:pPr marL="0" indent="0" algn="just">
              <a:buNone/>
            </a:pPr>
            <a:r>
              <a:rPr lang="hu-HU" dirty="0"/>
              <a:t>Ami a dián van arról beszélj!</a:t>
            </a:r>
          </a:p>
        </p:txBody>
      </p:sp>
    </p:spTree>
    <p:extLst>
      <p:ext uri="{BB962C8B-B14F-4D97-AF65-F5344CB8AC3E}">
        <p14:creationId xmlns:p14="http://schemas.microsoft.com/office/powerpoint/2010/main" val="4070099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mailto:info.tanarkereso@gmail.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microsoft.com/office/2018/10/relationships/comments" Target="../comments/modernComment_101_F0822CB8.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BD7CC6-2F7F-4587-8E92-D041AB2CE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7ED1F4-19EF-4BC2-A6EA-DF1525142B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EE7C14F-442F-4416-A4A9-6DA10263A4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97AC4CCD-70AA-4916-97EA-D9C12FED1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5694289-EA59-4679-9DB4-0646321A8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2EDAD0A-6995-496D-9789-A34C66F5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CBBB211-248C-4F94-900A-80CD8D52F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48DCC953-87D5-419D-A529-94A946251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F67D0B7-A0F4-47EB-8DF7-2630C056AB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A3919D60-F174-4FEB-9E9D-5AF6BD659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8EF7474-F1F7-47A7-AF33-E38A86EBF6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4" name="Straight Connector 23">
              <a:extLst>
                <a:ext uri="{FF2B5EF4-FFF2-40B4-BE49-F238E27FC236}">
                  <a16:creationId xmlns:a16="http://schemas.microsoft.com/office/drawing/2014/main" id="{8B14C3B3-01E7-4DD2-80BC-D6605BDB3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9E2ED25-9BE8-462A-BE54-D3E506DBA2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3E48329-07A0-4DBB-9D0C-0614AE372F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D609B4-86D5-44D5-8511-42AE9B129B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912E1BF-76C2-49D5-A5AC-1CE20255C4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4E6722B-B0C0-4A43-91F6-6E2D6E2D7F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8EAB6DA-9741-4668-8E47-957CD5151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6EC6AA-9E44-4DD2-B718-EE04111414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38DE653-B3C7-49E5-A3B0-6C00B26083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90AE89EB-4F51-4181-9475-7E1048FB3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B78285A0-9022-40FD-B520-91444BA163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0E2EED1A-F137-41BB-A555-7CDFF9C33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E1EC980-DEDC-41BF-995C-1D471C90EC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2F9486-DC13-4EDD-82CE-7FFC6F4846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46A2475-19E5-46B8-B7FE-C2CF42971F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7365E7E7-4951-9505-FD20-F83E4247C8D4}"/>
              </a:ext>
            </a:extLst>
          </p:cNvPr>
          <p:cNvSpPr>
            <a:spLocks noGrp="1"/>
          </p:cNvSpPr>
          <p:nvPr>
            <p:ph type="ctrTitle"/>
          </p:nvPr>
        </p:nvSpPr>
        <p:spPr>
          <a:xfrm>
            <a:off x="629640" y="4038037"/>
            <a:ext cx="5107366" cy="2087424"/>
          </a:xfrm>
          <a:noFill/>
        </p:spPr>
        <p:txBody>
          <a:bodyPr anchor="t">
            <a:normAutofit/>
          </a:bodyPr>
          <a:lstStyle/>
          <a:p>
            <a:pPr algn="l"/>
            <a:r>
              <a:rPr lang="hu-HU" sz="4800" dirty="0">
                <a:solidFill>
                  <a:schemeClr val="bg1"/>
                </a:solidFill>
                <a:cs typeface="Calibri Light"/>
              </a:rPr>
              <a:t>TANÁRT KERES</a:t>
            </a:r>
            <a:endParaRPr lang="hu-HU" sz="4800" dirty="0">
              <a:solidFill>
                <a:schemeClr val="bg1"/>
              </a:solidFill>
            </a:endParaRPr>
          </a:p>
        </p:txBody>
      </p:sp>
      <p:sp>
        <p:nvSpPr>
          <p:cNvPr id="3" name="Alcím 2">
            <a:extLst>
              <a:ext uri="{FF2B5EF4-FFF2-40B4-BE49-F238E27FC236}">
                <a16:creationId xmlns:a16="http://schemas.microsoft.com/office/drawing/2014/main" id="{34A4DE51-868B-7FCF-C8D3-CFA8001C26EA}"/>
              </a:ext>
            </a:extLst>
          </p:cNvPr>
          <p:cNvSpPr>
            <a:spLocks noGrp="1"/>
          </p:cNvSpPr>
          <p:nvPr>
            <p:ph type="subTitle" idx="1"/>
          </p:nvPr>
        </p:nvSpPr>
        <p:spPr>
          <a:xfrm>
            <a:off x="6143159" y="4038037"/>
            <a:ext cx="5494550" cy="2097586"/>
          </a:xfrm>
          <a:noFill/>
        </p:spPr>
        <p:txBody>
          <a:bodyPr vert="horz" lIns="91440" tIns="45720" rIns="91440" bIns="45720" rtlCol="0" anchor="t">
            <a:normAutofit/>
          </a:bodyPr>
          <a:lstStyle/>
          <a:p>
            <a:pPr algn="l"/>
            <a:r>
              <a:rPr lang="hu-HU" dirty="0">
                <a:solidFill>
                  <a:schemeClr val="bg1"/>
                </a:solidFill>
                <a:cs typeface="Calibri"/>
              </a:rPr>
              <a:t>Készítette:</a:t>
            </a:r>
          </a:p>
          <a:p>
            <a:pPr algn="l"/>
            <a:r>
              <a:rPr lang="hu-HU" dirty="0">
                <a:solidFill>
                  <a:schemeClr val="bg1"/>
                </a:solidFill>
                <a:cs typeface="Calibri"/>
              </a:rPr>
              <a:t>Kasza Imre, Pirik Zsolt , Tóth Sági Andrea</a:t>
            </a:r>
          </a:p>
        </p:txBody>
      </p:sp>
      <p:pic>
        <p:nvPicPr>
          <p:cNvPr id="4" name="Kép 4" descr="A képen személy, csoport, pózolás, asztal látható&#10;&#10;Automatikusan generált leírás">
            <a:extLst>
              <a:ext uri="{FF2B5EF4-FFF2-40B4-BE49-F238E27FC236}">
                <a16:creationId xmlns:a16="http://schemas.microsoft.com/office/drawing/2014/main" id="{A8E0E434-CDF9-97E6-96AC-6AC232FB646A}"/>
              </a:ext>
            </a:extLst>
          </p:cNvPr>
          <p:cNvPicPr>
            <a:picLocks noChangeAspect="1"/>
          </p:cNvPicPr>
          <p:nvPr/>
        </p:nvPicPr>
        <p:blipFill>
          <a:blip r:embed="rId3"/>
          <a:stretch>
            <a:fillRect/>
          </a:stretch>
        </p:blipFill>
        <p:spPr>
          <a:xfrm>
            <a:off x="1439" y="1332180"/>
            <a:ext cx="12194345" cy="1856766"/>
          </a:xfrm>
          <a:prstGeom prst="rect">
            <a:avLst/>
          </a:prstGeom>
        </p:spPr>
      </p:pic>
      <p:grpSp>
        <p:nvGrpSpPr>
          <p:cNvPr id="43" name="Group 42">
            <a:extLst>
              <a:ext uri="{FF2B5EF4-FFF2-40B4-BE49-F238E27FC236}">
                <a16:creationId xmlns:a16="http://schemas.microsoft.com/office/drawing/2014/main" id="{91CD8CAA-4614-4393-ADD7-7FDFD8ABD7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4" name="Straight Connector 43">
              <a:extLst>
                <a:ext uri="{FF2B5EF4-FFF2-40B4-BE49-F238E27FC236}">
                  <a16:creationId xmlns:a16="http://schemas.microsoft.com/office/drawing/2014/main" id="{89F5BF84-4D12-40EB-B3CA-72B55341A8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CF91815-2B4A-44C8-BAC2-6732AD11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23960DB-F7E9-40C5-BDC7-9700C71B1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95623C8-E3C3-425E-B186-ADFF5B6702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135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5400" dirty="0">
                <a:solidFill>
                  <a:schemeClr val="bg1"/>
                </a:solidFill>
              </a:rPr>
              <a:t>A programról/ Tanárok</a:t>
            </a:r>
            <a:endParaRPr lang="hu-HU" sz="4000" dirty="0">
              <a:solidFill>
                <a:schemeClr val="bg1"/>
              </a:solidFill>
              <a:cs typeface="Calibri Light"/>
            </a:endParaRPr>
          </a:p>
        </p:txBody>
      </p:sp>
      <p:sp>
        <p:nvSpPr>
          <p:cNvPr id="4" name="Alcím 2">
            <a:extLst>
              <a:ext uri="{FF2B5EF4-FFF2-40B4-BE49-F238E27FC236}">
                <a16:creationId xmlns:a16="http://schemas.microsoft.com/office/drawing/2014/main" id="{7843A518-8F86-4DA5-922A-EB09B3975581}"/>
              </a:ext>
            </a:extLst>
          </p:cNvPr>
          <p:cNvSpPr txBox="1">
            <a:spLocks/>
          </p:cNvSpPr>
          <p:nvPr/>
        </p:nvSpPr>
        <p:spPr>
          <a:xfrm>
            <a:off x="571237" y="1661209"/>
            <a:ext cx="11250060" cy="1304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hu-HU" sz="2000" dirty="0"/>
              <a:t>Ezen az oldalon találhatóak a tanároknak a kártyái. Minden regisztrált tanárnak saját kártyája van. Szűréssel szűkíthetjük a találati listát. Szűrni lehet a tantárgyakra, tanulási szintre, oktatási módra, helyszínre. A szűrő a Tanárok szűrése gombra kattintva lenyíló ablakban válik elérhetővé.</a:t>
            </a:r>
          </a:p>
          <a:p>
            <a:pPr marL="0" indent="0" algn="just">
              <a:buNone/>
            </a:pPr>
            <a:endParaRPr lang="hu-HU" sz="1600" b="0" i="0" dirty="0">
              <a:effectLst/>
              <a:latin typeface="Arial" panose="020B0604020202020204" pitchFamily="34" charset="0"/>
              <a:cs typeface="Arial" panose="020B0604020202020204" pitchFamily="34" charset="0"/>
            </a:endParaRPr>
          </a:p>
          <a:p>
            <a:pPr algn="just"/>
            <a:endParaRPr lang="hu-HU" dirty="0"/>
          </a:p>
        </p:txBody>
      </p:sp>
      <p:pic>
        <p:nvPicPr>
          <p:cNvPr id="7" name="Kép 6">
            <a:extLst>
              <a:ext uri="{FF2B5EF4-FFF2-40B4-BE49-F238E27FC236}">
                <a16:creationId xmlns:a16="http://schemas.microsoft.com/office/drawing/2014/main" id="{5BEDDD90-B222-5BB9-2753-2240E3ACCBC4}"/>
              </a:ext>
            </a:extLst>
          </p:cNvPr>
          <p:cNvPicPr>
            <a:picLocks noChangeAspect="1"/>
          </p:cNvPicPr>
          <p:nvPr/>
        </p:nvPicPr>
        <p:blipFill>
          <a:blip r:embed="rId3"/>
          <a:stretch>
            <a:fillRect/>
          </a:stretch>
        </p:blipFill>
        <p:spPr>
          <a:xfrm>
            <a:off x="1488811" y="2617284"/>
            <a:ext cx="8844612" cy="4124604"/>
          </a:xfrm>
          <a:prstGeom prst="rect">
            <a:avLst/>
          </a:prstGeom>
        </p:spPr>
      </p:pic>
    </p:spTree>
    <p:extLst>
      <p:ext uri="{BB962C8B-B14F-4D97-AF65-F5344CB8AC3E}">
        <p14:creationId xmlns:p14="http://schemas.microsoft.com/office/powerpoint/2010/main" val="2507725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5400" dirty="0">
                <a:solidFill>
                  <a:schemeClr val="bg1"/>
                </a:solidFill>
              </a:rPr>
              <a:t>A programról/ Szűrő</a:t>
            </a:r>
            <a:endParaRPr lang="hu-HU" sz="4000" dirty="0">
              <a:solidFill>
                <a:schemeClr val="bg1"/>
              </a:solidFill>
              <a:cs typeface="Calibri Light"/>
            </a:endParaRPr>
          </a:p>
        </p:txBody>
      </p:sp>
      <p:sp>
        <p:nvSpPr>
          <p:cNvPr id="5" name="Szövegdoboz 4">
            <a:extLst>
              <a:ext uri="{FF2B5EF4-FFF2-40B4-BE49-F238E27FC236}">
                <a16:creationId xmlns:a16="http://schemas.microsoft.com/office/drawing/2014/main" id="{5B2AF113-A0FA-1812-E45B-82A45FF6070C}"/>
              </a:ext>
            </a:extLst>
          </p:cNvPr>
          <p:cNvSpPr txBox="1"/>
          <p:nvPr/>
        </p:nvSpPr>
        <p:spPr>
          <a:xfrm>
            <a:off x="368465" y="1756456"/>
            <a:ext cx="7416292" cy="369332"/>
          </a:xfrm>
          <a:prstGeom prst="rect">
            <a:avLst/>
          </a:prstGeom>
          <a:noFill/>
        </p:spPr>
        <p:txBody>
          <a:bodyPr wrap="square">
            <a:spAutoFit/>
          </a:bodyPr>
          <a:lstStyle/>
          <a:p>
            <a:pPr marL="0" indent="0" algn="just">
              <a:buNone/>
            </a:pPr>
            <a:r>
              <a:rPr lang="hu-HU" sz="1800" dirty="0"/>
              <a:t>A szűrő a Tanárok szűrése gombra kattintva lenyíló ablakban válik elérhetővé.</a:t>
            </a:r>
          </a:p>
        </p:txBody>
      </p:sp>
      <p:pic>
        <p:nvPicPr>
          <p:cNvPr id="9" name="Kép 8" descr="A képen szöveg, személy, elektronika látható&#10;&#10;Automatikusan generált leírás">
            <a:extLst>
              <a:ext uri="{FF2B5EF4-FFF2-40B4-BE49-F238E27FC236}">
                <a16:creationId xmlns:a16="http://schemas.microsoft.com/office/drawing/2014/main" id="{C93A2F19-B517-1679-62BE-6263ACED1C12}"/>
              </a:ext>
            </a:extLst>
          </p:cNvPr>
          <p:cNvPicPr>
            <a:picLocks noChangeAspect="1"/>
          </p:cNvPicPr>
          <p:nvPr/>
        </p:nvPicPr>
        <p:blipFill>
          <a:blip r:embed="rId3"/>
          <a:stretch>
            <a:fillRect/>
          </a:stretch>
        </p:blipFill>
        <p:spPr>
          <a:xfrm>
            <a:off x="814006" y="2393031"/>
            <a:ext cx="2250470" cy="722244"/>
          </a:xfrm>
          <a:prstGeom prst="rect">
            <a:avLst/>
          </a:prstGeom>
        </p:spPr>
      </p:pic>
      <p:pic>
        <p:nvPicPr>
          <p:cNvPr id="10" name="Kép 9">
            <a:extLst>
              <a:ext uri="{FF2B5EF4-FFF2-40B4-BE49-F238E27FC236}">
                <a16:creationId xmlns:a16="http://schemas.microsoft.com/office/drawing/2014/main" id="{5B6F7566-E617-75E7-06D8-7E98625E28EA}"/>
              </a:ext>
            </a:extLst>
          </p:cNvPr>
          <p:cNvPicPr>
            <a:picLocks noChangeAspect="1"/>
          </p:cNvPicPr>
          <p:nvPr/>
        </p:nvPicPr>
        <p:blipFill>
          <a:blip r:embed="rId4"/>
          <a:stretch>
            <a:fillRect/>
          </a:stretch>
        </p:blipFill>
        <p:spPr>
          <a:xfrm>
            <a:off x="4822234" y="2327493"/>
            <a:ext cx="7293754" cy="853319"/>
          </a:xfrm>
          <a:prstGeom prst="rect">
            <a:avLst/>
          </a:prstGeom>
        </p:spPr>
      </p:pic>
      <p:sp>
        <p:nvSpPr>
          <p:cNvPr id="11" name="Szövegdoboz 10">
            <a:extLst>
              <a:ext uri="{FF2B5EF4-FFF2-40B4-BE49-F238E27FC236}">
                <a16:creationId xmlns:a16="http://schemas.microsoft.com/office/drawing/2014/main" id="{CE2EAAA8-6C4A-B37A-A312-67794E15F0F2}"/>
              </a:ext>
            </a:extLst>
          </p:cNvPr>
          <p:cNvSpPr txBox="1"/>
          <p:nvPr/>
        </p:nvSpPr>
        <p:spPr>
          <a:xfrm>
            <a:off x="368466" y="3653347"/>
            <a:ext cx="3931686" cy="1754326"/>
          </a:xfrm>
          <a:prstGeom prst="rect">
            <a:avLst/>
          </a:prstGeom>
          <a:noFill/>
        </p:spPr>
        <p:txBody>
          <a:bodyPr wrap="square" rtlCol="0">
            <a:spAutoFit/>
          </a:bodyPr>
          <a:lstStyle/>
          <a:p>
            <a:r>
              <a:rPr lang="hu-HU" dirty="0"/>
              <a:t>Találat esetén kiadja a paramétereknek megfelelő kártyákat. </a:t>
            </a:r>
            <a:r>
              <a:rPr lang="hu-HU" sz="1800" dirty="0">
                <a:effectLst/>
                <a:latin typeface="Times New Roman" panose="02020603050405020304" pitchFamily="18" charset="0"/>
                <a:ea typeface="Calibri" panose="020F0502020204030204" pitchFamily="34" charset="0"/>
                <a:cs typeface="Calibri" panose="020F0502020204030204" pitchFamily="34" charset="0"/>
              </a:rPr>
              <a:t>A tanár kártyán található a Tanár saját oldala gomb, amivel elérhető a teljes profilja a tanárnak. </a:t>
            </a:r>
          </a:p>
          <a:p>
            <a:r>
              <a:rPr lang="hu-HU" dirty="0"/>
              <a:t> </a:t>
            </a:r>
          </a:p>
        </p:txBody>
      </p:sp>
      <p:pic>
        <p:nvPicPr>
          <p:cNvPr id="12" name="Kép 11" descr="A képen szöveg látható&#10;&#10;Automatikusan generált leírás">
            <a:extLst>
              <a:ext uri="{FF2B5EF4-FFF2-40B4-BE49-F238E27FC236}">
                <a16:creationId xmlns:a16="http://schemas.microsoft.com/office/drawing/2014/main" id="{17AA189E-2F73-204D-1FA3-BCFF45BAB4DD}"/>
              </a:ext>
            </a:extLst>
          </p:cNvPr>
          <p:cNvPicPr>
            <a:picLocks noChangeAspect="1"/>
          </p:cNvPicPr>
          <p:nvPr/>
        </p:nvPicPr>
        <p:blipFill>
          <a:blip r:embed="rId5"/>
          <a:stretch>
            <a:fillRect/>
          </a:stretch>
        </p:blipFill>
        <p:spPr>
          <a:xfrm>
            <a:off x="4191941" y="3648092"/>
            <a:ext cx="2465351" cy="2305459"/>
          </a:xfrm>
          <a:prstGeom prst="rect">
            <a:avLst/>
          </a:prstGeom>
        </p:spPr>
      </p:pic>
      <p:pic>
        <p:nvPicPr>
          <p:cNvPr id="13" name="Kép 12" descr="A képen szöveg látható&#10;&#10;Automatikusan generált leírás">
            <a:extLst>
              <a:ext uri="{FF2B5EF4-FFF2-40B4-BE49-F238E27FC236}">
                <a16:creationId xmlns:a16="http://schemas.microsoft.com/office/drawing/2014/main" id="{525D5790-911A-A16D-7992-D91071345C4A}"/>
              </a:ext>
            </a:extLst>
          </p:cNvPr>
          <p:cNvPicPr>
            <a:picLocks noChangeAspect="1"/>
          </p:cNvPicPr>
          <p:nvPr/>
        </p:nvPicPr>
        <p:blipFill>
          <a:blip r:embed="rId6"/>
          <a:stretch>
            <a:fillRect/>
          </a:stretch>
        </p:blipFill>
        <p:spPr>
          <a:xfrm>
            <a:off x="7432400" y="3591931"/>
            <a:ext cx="4683588" cy="3271324"/>
          </a:xfrm>
          <a:prstGeom prst="rect">
            <a:avLst/>
          </a:prstGeom>
        </p:spPr>
      </p:pic>
      <p:sp>
        <p:nvSpPr>
          <p:cNvPr id="15" name="Nyíl: jobbra mutató 14">
            <a:extLst>
              <a:ext uri="{FF2B5EF4-FFF2-40B4-BE49-F238E27FC236}">
                <a16:creationId xmlns:a16="http://schemas.microsoft.com/office/drawing/2014/main" id="{E46684C1-7D14-511A-5D0A-C954F1359F4E}"/>
              </a:ext>
            </a:extLst>
          </p:cNvPr>
          <p:cNvSpPr/>
          <p:nvPr/>
        </p:nvSpPr>
        <p:spPr>
          <a:xfrm>
            <a:off x="3454151" y="255208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7" name="Nyíl: jobbra mutató 16">
            <a:extLst>
              <a:ext uri="{FF2B5EF4-FFF2-40B4-BE49-F238E27FC236}">
                <a16:creationId xmlns:a16="http://schemas.microsoft.com/office/drawing/2014/main" id="{94C1FD79-ECCD-1E9D-1FFC-348046676C70}"/>
              </a:ext>
            </a:extLst>
          </p:cNvPr>
          <p:cNvSpPr/>
          <p:nvPr/>
        </p:nvSpPr>
        <p:spPr>
          <a:xfrm>
            <a:off x="6747908" y="4544971"/>
            <a:ext cx="775107" cy="316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24628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5400" dirty="0">
                <a:solidFill>
                  <a:schemeClr val="bg1"/>
                </a:solidFill>
              </a:rPr>
              <a:t>A programról/ Fórum</a:t>
            </a:r>
            <a:endParaRPr lang="hu-HU" sz="4000" dirty="0">
              <a:solidFill>
                <a:schemeClr val="bg1"/>
              </a:solidFill>
              <a:cs typeface="Calibri Light"/>
            </a:endParaRPr>
          </a:p>
        </p:txBody>
      </p:sp>
      <p:sp>
        <p:nvSpPr>
          <p:cNvPr id="5" name="Szövegdoboz 4">
            <a:extLst>
              <a:ext uri="{FF2B5EF4-FFF2-40B4-BE49-F238E27FC236}">
                <a16:creationId xmlns:a16="http://schemas.microsoft.com/office/drawing/2014/main" id="{5B2AF113-A0FA-1812-E45B-82A45FF6070C}"/>
              </a:ext>
            </a:extLst>
          </p:cNvPr>
          <p:cNvSpPr txBox="1"/>
          <p:nvPr/>
        </p:nvSpPr>
        <p:spPr>
          <a:xfrm>
            <a:off x="368465" y="1756456"/>
            <a:ext cx="4714281" cy="1704569"/>
          </a:xfrm>
          <a:prstGeom prst="rect">
            <a:avLst/>
          </a:prstGeom>
          <a:noFill/>
        </p:spPr>
        <p:txBody>
          <a:bodyPr wrap="square">
            <a:spAutoFit/>
          </a:bodyPr>
          <a:lstStyle/>
          <a:p>
            <a:pPr indent="215900" algn="just">
              <a:lnSpc>
                <a:spcPct val="150000"/>
              </a:lnSpc>
              <a:spcAft>
                <a:spcPts val="600"/>
              </a:spcAft>
            </a:pPr>
            <a:r>
              <a:rPr lang="hu-HU" sz="1800" dirty="0">
                <a:effectLst/>
                <a:latin typeface="Times New Roman" panose="02020603050405020304" pitchFamily="18" charset="0"/>
                <a:ea typeface="Calibri" panose="020F0502020204030204" pitchFamily="34" charset="0"/>
                <a:cs typeface="Calibri" panose="020F0502020204030204" pitchFamily="34" charset="0"/>
              </a:rPr>
              <a:t>A fórum egy közösségi terület, ahol regisztrációt és bejelentkezést követően posztolhat a felhasználó. Létre hozható új téma vagy egy meglévő témához is írható hozzászólás.</a:t>
            </a:r>
          </a:p>
        </p:txBody>
      </p:sp>
      <p:sp>
        <p:nvSpPr>
          <p:cNvPr id="15" name="Nyíl: jobbra mutató 14">
            <a:extLst>
              <a:ext uri="{FF2B5EF4-FFF2-40B4-BE49-F238E27FC236}">
                <a16:creationId xmlns:a16="http://schemas.microsoft.com/office/drawing/2014/main" id="{E46684C1-7D14-511A-5D0A-C954F1359F4E}"/>
              </a:ext>
            </a:extLst>
          </p:cNvPr>
          <p:cNvSpPr/>
          <p:nvPr/>
        </p:nvSpPr>
        <p:spPr>
          <a:xfrm>
            <a:off x="2724329" y="546891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7" name="Nyíl: jobbra mutató 16">
            <a:extLst>
              <a:ext uri="{FF2B5EF4-FFF2-40B4-BE49-F238E27FC236}">
                <a16:creationId xmlns:a16="http://schemas.microsoft.com/office/drawing/2014/main" id="{94C1FD79-ECCD-1E9D-1FFC-348046676C70}"/>
              </a:ext>
            </a:extLst>
          </p:cNvPr>
          <p:cNvSpPr/>
          <p:nvPr/>
        </p:nvSpPr>
        <p:spPr>
          <a:xfrm>
            <a:off x="5302930" y="4822365"/>
            <a:ext cx="775107" cy="316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3" name="Kép 2" descr="A képen szöveg látható&#10;&#10;Automatikusan generált leírás">
            <a:extLst>
              <a:ext uri="{FF2B5EF4-FFF2-40B4-BE49-F238E27FC236}">
                <a16:creationId xmlns:a16="http://schemas.microsoft.com/office/drawing/2014/main" id="{CF412A13-F534-C9D6-341C-F055163AD895}"/>
              </a:ext>
            </a:extLst>
          </p:cNvPr>
          <p:cNvPicPr>
            <a:picLocks noChangeAspect="1"/>
          </p:cNvPicPr>
          <p:nvPr/>
        </p:nvPicPr>
        <p:blipFill>
          <a:blip r:embed="rId3"/>
          <a:stretch>
            <a:fillRect/>
          </a:stretch>
        </p:blipFill>
        <p:spPr>
          <a:xfrm>
            <a:off x="368465" y="3641035"/>
            <a:ext cx="4566000" cy="2665695"/>
          </a:xfrm>
          <a:prstGeom prst="rect">
            <a:avLst/>
          </a:prstGeom>
        </p:spPr>
      </p:pic>
      <p:cxnSp>
        <p:nvCxnSpPr>
          <p:cNvPr id="6" name="Egyenes összekötő 5">
            <a:extLst>
              <a:ext uri="{FF2B5EF4-FFF2-40B4-BE49-F238E27FC236}">
                <a16:creationId xmlns:a16="http://schemas.microsoft.com/office/drawing/2014/main" id="{383D9650-6EFB-4D2D-7805-04726DB3AF1D}"/>
              </a:ext>
            </a:extLst>
          </p:cNvPr>
          <p:cNvCxnSpPr/>
          <p:nvPr/>
        </p:nvCxnSpPr>
        <p:spPr>
          <a:xfrm>
            <a:off x="5675870" y="1911179"/>
            <a:ext cx="0" cy="4596713"/>
          </a:xfrm>
          <a:prstGeom prst="line">
            <a:avLst/>
          </a:prstGeom>
        </p:spPr>
        <p:style>
          <a:lnRef idx="1">
            <a:schemeClr val="accent1"/>
          </a:lnRef>
          <a:fillRef idx="0">
            <a:schemeClr val="accent1"/>
          </a:fillRef>
          <a:effectRef idx="0">
            <a:schemeClr val="accent1"/>
          </a:effectRef>
          <a:fontRef idx="minor">
            <a:schemeClr val="tx1"/>
          </a:fontRef>
        </p:style>
      </p:cxnSp>
      <p:sp>
        <p:nvSpPr>
          <p:cNvPr id="7" name="Szövegdoboz 6">
            <a:extLst>
              <a:ext uri="{FF2B5EF4-FFF2-40B4-BE49-F238E27FC236}">
                <a16:creationId xmlns:a16="http://schemas.microsoft.com/office/drawing/2014/main" id="{10AEF180-91EC-549C-3FE3-015FB070641E}"/>
              </a:ext>
            </a:extLst>
          </p:cNvPr>
          <p:cNvSpPr txBox="1"/>
          <p:nvPr/>
        </p:nvSpPr>
        <p:spPr>
          <a:xfrm>
            <a:off x="6268996" y="1845274"/>
            <a:ext cx="4784160" cy="1289071"/>
          </a:xfrm>
          <a:prstGeom prst="rect">
            <a:avLst/>
          </a:prstGeom>
          <a:noFill/>
        </p:spPr>
        <p:txBody>
          <a:bodyPr wrap="square" rtlCol="0">
            <a:spAutoFit/>
          </a:bodyPr>
          <a:lstStyle/>
          <a:p>
            <a:pPr indent="215900" algn="just">
              <a:lnSpc>
                <a:spcPct val="150000"/>
              </a:lnSpc>
              <a:spcAft>
                <a:spcPts val="600"/>
              </a:spcAft>
            </a:pPr>
            <a:r>
              <a:rPr lang="hu-HU" sz="1800">
                <a:effectLst/>
                <a:latin typeface="Times New Roman" panose="02020603050405020304" pitchFamily="18" charset="0"/>
                <a:ea typeface="Calibri" panose="020F0502020204030204" pitchFamily="34" charset="0"/>
                <a:cs typeface="Calibri" panose="020F0502020204030204" pitchFamily="34" charset="0"/>
              </a:rPr>
              <a:t>A létrehozás gombra kattintva egy szerkesztő felület nyílik meg, így formázott szöveget lehet posztolni.</a:t>
            </a:r>
          </a:p>
        </p:txBody>
      </p:sp>
      <p:pic>
        <p:nvPicPr>
          <p:cNvPr id="8" name="Kép 7" descr="A képen szöveg látható&#10;&#10;Automatikusan generált leírás">
            <a:extLst>
              <a:ext uri="{FF2B5EF4-FFF2-40B4-BE49-F238E27FC236}">
                <a16:creationId xmlns:a16="http://schemas.microsoft.com/office/drawing/2014/main" id="{407C82BE-F1D6-DF04-7711-0F619265B5F1}"/>
              </a:ext>
            </a:extLst>
          </p:cNvPr>
          <p:cNvPicPr>
            <a:picLocks noChangeAspect="1"/>
          </p:cNvPicPr>
          <p:nvPr/>
        </p:nvPicPr>
        <p:blipFill>
          <a:blip r:embed="rId4"/>
          <a:stretch>
            <a:fillRect/>
          </a:stretch>
        </p:blipFill>
        <p:spPr>
          <a:xfrm>
            <a:off x="6301191" y="3352648"/>
            <a:ext cx="5522336" cy="3255724"/>
          </a:xfrm>
          <a:prstGeom prst="rect">
            <a:avLst/>
          </a:prstGeom>
        </p:spPr>
      </p:pic>
    </p:spTree>
    <p:extLst>
      <p:ext uri="{BB962C8B-B14F-4D97-AF65-F5344CB8AC3E}">
        <p14:creationId xmlns:p14="http://schemas.microsoft.com/office/powerpoint/2010/main" val="3771568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5400" dirty="0">
                <a:solidFill>
                  <a:schemeClr val="bg1"/>
                </a:solidFill>
              </a:rPr>
              <a:t>A programról/ Kapcsolat</a:t>
            </a:r>
            <a:endParaRPr lang="hu-HU" sz="4000" dirty="0">
              <a:solidFill>
                <a:schemeClr val="bg1"/>
              </a:solidFill>
              <a:cs typeface="Calibri Light"/>
            </a:endParaRPr>
          </a:p>
        </p:txBody>
      </p:sp>
      <p:sp>
        <p:nvSpPr>
          <p:cNvPr id="5" name="Szövegdoboz 4">
            <a:extLst>
              <a:ext uri="{FF2B5EF4-FFF2-40B4-BE49-F238E27FC236}">
                <a16:creationId xmlns:a16="http://schemas.microsoft.com/office/drawing/2014/main" id="{5B2AF113-A0FA-1812-E45B-82A45FF6070C}"/>
              </a:ext>
            </a:extLst>
          </p:cNvPr>
          <p:cNvSpPr txBox="1"/>
          <p:nvPr/>
        </p:nvSpPr>
        <p:spPr>
          <a:xfrm>
            <a:off x="368465" y="1756456"/>
            <a:ext cx="5010838" cy="1154675"/>
          </a:xfrm>
          <a:prstGeom prst="rect">
            <a:avLst/>
          </a:prstGeom>
          <a:noFill/>
        </p:spPr>
        <p:txBody>
          <a:bodyPr wrap="square">
            <a:spAutoFit/>
          </a:bodyPr>
          <a:lstStyle/>
          <a:p>
            <a:pPr indent="215900" algn="just">
              <a:lnSpc>
                <a:spcPct val="150000"/>
              </a:lnSpc>
              <a:spcAft>
                <a:spcPts val="600"/>
              </a:spcAft>
            </a:pPr>
            <a:r>
              <a:rPr lang="hu-HU" sz="1600" dirty="0">
                <a:effectLst/>
                <a:latin typeface="Arial" panose="020B0604020202020204" pitchFamily="34" charset="0"/>
                <a:ea typeface="Calibri" panose="020F0502020204030204" pitchFamily="34" charset="0"/>
                <a:cs typeface="Arial" panose="020B0604020202020204" pitchFamily="34" charset="0"/>
              </a:rPr>
              <a:t>Bejelentkezés nélkül is látható adatok vannak az oldalon. A </a:t>
            </a:r>
            <a:r>
              <a:rPr lang="hu-HU" sz="1600" dirty="0" err="1">
                <a:effectLst/>
                <a:latin typeface="Arial" panose="020B0604020202020204" pitchFamily="34" charset="0"/>
                <a:ea typeface="Calibri" panose="020F0502020204030204" pitchFamily="34" charset="0"/>
                <a:cs typeface="Arial" panose="020B0604020202020204" pitchFamily="34" charset="0"/>
              </a:rPr>
              <a:t>form</a:t>
            </a:r>
            <a:r>
              <a:rPr lang="hu-HU" sz="1600" dirty="0">
                <a:effectLst/>
                <a:latin typeface="Arial" panose="020B0604020202020204" pitchFamily="34" charset="0"/>
                <a:ea typeface="Calibri" panose="020F0502020204030204" pitchFamily="34" charset="0"/>
                <a:cs typeface="Arial" panose="020B0604020202020204" pitchFamily="34" charset="0"/>
              </a:rPr>
              <a:t> kitöltésével közvetlen üzenet küldhető az üzemeltető részére.</a:t>
            </a:r>
          </a:p>
        </p:txBody>
      </p:sp>
      <p:sp>
        <p:nvSpPr>
          <p:cNvPr id="17" name="Nyíl: jobbra mutató 16">
            <a:extLst>
              <a:ext uri="{FF2B5EF4-FFF2-40B4-BE49-F238E27FC236}">
                <a16:creationId xmlns:a16="http://schemas.microsoft.com/office/drawing/2014/main" id="{94C1FD79-ECCD-1E9D-1FFC-348046676C70}"/>
              </a:ext>
            </a:extLst>
          </p:cNvPr>
          <p:cNvSpPr/>
          <p:nvPr/>
        </p:nvSpPr>
        <p:spPr>
          <a:xfrm>
            <a:off x="5302930" y="4822365"/>
            <a:ext cx="775107" cy="316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6" name="Egyenes összekötő 5">
            <a:extLst>
              <a:ext uri="{FF2B5EF4-FFF2-40B4-BE49-F238E27FC236}">
                <a16:creationId xmlns:a16="http://schemas.microsoft.com/office/drawing/2014/main" id="{383D9650-6EFB-4D2D-7805-04726DB3AF1D}"/>
              </a:ext>
            </a:extLst>
          </p:cNvPr>
          <p:cNvCxnSpPr/>
          <p:nvPr/>
        </p:nvCxnSpPr>
        <p:spPr>
          <a:xfrm>
            <a:off x="5675870" y="1911179"/>
            <a:ext cx="0" cy="4596713"/>
          </a:xfrm>
          <a:prstGeom prst="line">
            <a:avLst/>
          </a:prstGeom>
        </p:spPr>
        <p:style>
          <a:lnRef idx="1">
            <a:schemeClr val="accent1"/>
          </a:lnRef>
          <a:fillRef idx="0">
            <a:schemeClr val="accent1"/>
          </a:fillRef>
          <a:effectRef idx="0">
            <a:schemeClr val="accent1"/>
          </a:effectRef>
          <a:fontRef idx="minor">
            <a:schemeClr val="tx1"/>
          </a:fontRef>
        </p:style>
      </p:cxnSp>
      <p:sp>
        <p:nvSpPr>
          <p:cNvPr id="7" name="Szövegdoboz 6">
            <a:extLst>
              <a:ext uri="{FF2B5EF4-FFF2-40B4-BE49-F238E27FC236}">
                <a16:creationId xmlns:a16="http://schemas.microsoft.com/office/drawing/2014/main" id="{10AEF180-91EC-549C-3FE3-015FB070641E}"/>
              </a:ext>
            </a:extLst>
          </p:cNvPr>
          <p:cNvSpPr txBox="1"/>
          <p:nvPr/>
        </p:nvSpPr>
        <p:spPr>
          <a:xfrm>
            <a:off x="5747768" y="1751206"/>
            <a:ext cx="6147668" cy="1600951"/>
          </a:xfrm>
          <a:prstGeom prst="rect">
            <a:avLst/>
          </a:prstGeom>
          <a:noFill/>
        </p:spPr>
        <p:txBody>
          <a:bodyPr wrap="square" rtlCol="0">
            <a:spAutoFit/>
          </a:bodyPr>
          <a:lstStyle/>
          <a:p>
            <a:pPr indent="215900" algn="just">
              <a:lnSpc>
                <a:spcPct val="150000"/>
              </a:lnSpc>
              <a:spcAft>
                <a:spcPts val="600"/>
              </a:spcAft>
            </a:pPr>
            <a:r>
              <a:rPr lang="hu-HU" sz="1600" dirty="0">
                <a:effectLst/>
                <a:latin typeface="Arial" panose="020B0604020202020204" pitchFamily="34" charset="0"/>
                <a:ea typeface="Calibri" panose="020F0502020204030204" pitchFamily="34" charset="0"/>
                <a:cs typeface="Arial" panose="020B0604020202020204" pitchFamily="34" charset="0"/>
              </a:rPr>
              <a:t> Az üzenet az </a:t>
            </a:r>
            <a:r>
              <a:rPr lang="hu-HU" sz="1600" u="sng" dirty="0">
                <a:solidFill>
                  <a:srgbClr val="0000FF"/>
                </a:solidFill>
                <a:effectLst/>
                <a:latin typeface="Arial" panose="020B0604020202020204" pitchFamily="34" charset="0"/>
                <a:ea typeface="Calibri" panose="020F0502020204030204" pitchFamily="34" charset="0"/>
                <a:cs typeface="Arial" panose="020B0604020202020204" pitchFamily="34" charset="0"/>
                <a:hlinkClick r:id="rId3"/>
              </a:rPr>
              <a:t>info.tanarkereso@gmail.com</a:t>
            </a:r>
            <a:r>
              <a:rPr lang="hu-HU" sz="1600" dirty="0">
                <a:solidFill>
                  <a:srgbClr val="212529"/>
                </a:solidFill>
                <a:effectLst/>
                <a:latin typeface="Arial" panose="020B0604020202020204" pitchFamily="34" charset="0"/>
                <a:ea typeface="Calibri" panose="020F0502020204030204" pitchFamily="34" charset="0"/>
                <a:cs typeface="Arial" panose="020B0604020202020204" pitchFamily="34" charset="0"/>
              </a:rPr>
              <a:t> </a:t>
            </a:r>
            <a:r>
              <a:rPr lang="hu-HU" sz="1600" dirty="0">
                <a:effectLst/>
                <a:latin typeface="Arial" panose="020B0604020202020204" pitchFamily="34" charset="0"/>
                <a:ea typeface="Calibri" panose="020F0502020204030204" pitchFamily="34" charset="0"/>
                <a:cs typeface="Arial" panose="020B0604020202020204" pitchFamily="34" charset="0"/>
              </a:rPr>
              <a:t>emailcímre érkezik. Ezen kívül jelenleg fiktív telefonszámot és címet adtunk meg.</a:t>
            </a:r>
          </a:p>
          <a:p>
            <a:pPr indent="215900" algn="just">
              <a:lnSpc>
                <a:spcPct val="150000"/>
              </a:lnSpc>
              <a:spcAft>
                <a:spcPts val="600"/>
              </a:spcAft>
            </a:pPr>
            <a:r>
              <a:rPr lang="hu-HU" sz="1600" dirty="0">
                <a:effectLst/>
                <a:latin typeface="Arial" panose="020B0604020202020204" pitchFamily="34" charset="0"/>
                <a:ea typeface="Calibri" panose="020F0502020204030204" pitchFamily="34" charset="0"/>
                <a:cs typeface="Arial" panose="020B0604020202020204" pitchFamily="34" charset="0"/>
              </a:rPr>
              <a:t>A könnyebb elérhetőség kedvéért egy google térképet is talál a felhasználó.</a:t>
            </a:r>
          </a:p>
        </p:txBody>
      </p:sp>
      <p:pic>
        <p:nvPicPr>
          <p:cNvPr id="4" name="Kép 3">
            <a:extLst>
              <a:ext uri="{FF2B5EF4-FFF2-40B4-BE49-F238E27FC236}">
                <a16:creationId xmlns:a16="http://schemas.microsoft.com/office/drawing/2014/main" id="{3BD85FBC-9E94-8DEB-5744-A9C45EDD6A25}"/>
              </a:ext>
            </a:extLst>
          </p:cNvPr>
          <p:cNvPicPr>
            <a:picLocks noChangeAspect="1"/>
          </p:cNvPicPr>
          <p:nvPr/>
        </p:nvPicPr>
        <p:blipFill>
          <a:blip r:embed="rId4"/>
          <a:stretch>
            <a:fillRect/>
          </a:stretch>
        </p:blipFill>
        <p:spPr>
          <a:xfrm>
            <a:off x="1320971" y="2974667"/>
            <a:ext cx="2555784" cy="3533225"/>
          </a:xfrm>
          <a:prstGeom prst="rect">
            <a:avLst/>
          </a:prstGeom>
        </p:spPr>
      </p:pic>
      <p:pic>
        <p:nvPicPr>
          <p:cNvPr id="10" name="Kép 9">
            <a:extLst>
              <a:ext uri="{FF2B5EF4-FFF2-40B4-BE49-F238E27FC236}">
                <a16:creationId xmlns:a16="http://schemas.microsoft.com/office/drawing/2014/main" id="{CDAA6BB7-28FB-F0D2-83A3-6627AD3A8250}"/>
              </a:ext>
            </a:extLst>
          </p:cNvPr>
          <p:cNvPicPr>
            <a:picLocks noChangeAspect="1"/>
          </p:cNvPicPr>
          <p:nvPr/>
        </p:nvPicPr>
        <p:blipFill>
          <a:blip r:embed="rId5"/>
          <a:stretch>
            <a:fillRect/>
          </a:stretch>
        </p:blipFill>
        <p:spPr>
          <a:xfrm>
            <a:off x="7435104" y="3429000"/>
            <a:ext cx="3026949" cy="3268362"/>
          </a:xfrm>
          <a:prstGeom prst="rect">
            <a:avLst/>
          </a:prstGeom>
        </p:spPr>
      </p:pic>
    </p:spTree>
    <p:extLst>
      <p:ext uri="{BB962C8B-B14F-4D97-AF65-F5344CB8AC3E}">
        <p14:creationId xmlns:p14="http://schemas.microsoft.com/office/powerpoint/2010/main" val="742118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5400" dirty="0">
                <a:solidFill>
                  <a:schemeClr val="bg1"/>
                </a:solidFill>
              </a:rPr>
              <a:t>Felhasználói élmény</a:t>
            </a:r>
            <a:endParaRPr lang="hu-HU" sz="4000" dirty="0">
              <a:solidFill>
                <a:schemeClr val="bg1"/>
              </a:solidFill>
              <a:cs typeface="Calibri Light"/>
            </a:endParaRPr>
          </a:p>
        </p:txBody>
      </p:sp>
      <p:sp>
        <p:nvSpPr>
          <p:cNvPr id="4" name="Alcím 2">
            <a:extLst>
              <a:ext uri="{FF2B5EF4-FFF2-40B4-BE49-F238E27FC236}">
                <a16:creationId xmlns:a16="http://schemas.microsoft.com/office/drawing/2014/main" id="{7843A518-8F86-4DA5-922A-EB09B3975581}"/>
              </a:ext>
            </a:extLst>
          </p:cNvPr>
          <p:cNvSpPr txBox="1">
            <a:spLocks/>
          </p:cNvSpPr>
          <p:nvPr/>
        </p:nvSpPr>
        <p:spPr>
          <a:xfrm>
            <a:off x="1238644" y="1920107"/>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hu-HU" dirty="0"/>
          </a:p>
          <a:p>
            <a:endParaRPr lang="hu-HU" dirty="0"/>
          </a:p>
        </p:txBody>
      </p:sp>
      <p:sp>
        <p:nvSpPr>
          <p:cNvPr id="3" name="Cím 1">
            <a:extLst>
              <a:ext uri="{FF2B5EF4-FFF2-40B4-BE49-F238E27FC236}">
                <a16:creationId xmlns:a16="http://schemas.microsoft.com/office/drawing/2014/main" id="{C47451BB-0C77-128E-72CA-6CA85048E400}"/>
              </a:ext>
            </a:extLst>
          </p:cNvPr>
          <p:cNvSpPr txBox="1">
            <a:spLocks/>
          </p:cNvSpPr>
          <p:nvPr/>
        </p:nvSpPr>
        <p:spPr>
          <a:xfrm>
            <a:off x="838200" y="1727586"/>
            <a:ext cx="10515600" cy="9022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hu-HU" b="1">
                <a:cs typeface="Calibri Light"/>
              </a:rPr>
              <a:t>Reszponzív</a:t>
            </a:r>
            <a:endParaRPr lang="hu-HU" dirty="0" err="1">
              <a:cs typeface="Calibri Light" panose="020F0302020204030204"/>
            </a:endParaRPr>
          </a:p>
        </p:txBody>
      </p:sp>
      <p:sp>
        <p:nvSpPr>
          <p:cNvPr id="5" name="Tartalom helye 2">
            <a:extLst>
              <a:ext uri="{FF2B5EF4-FFF2-40B4-BE49-F238E27FC236}">
                <a16:creationId xmlns:a16="http://schemas.microsoft.com/office/drawing/2014/main" id="{AC57DAA7-1CFD-3D8B-B618-C2C55E901A47}"/>
              </a:ext>
            </a:extLst>
          </p:cNvPr>
          <p:cNvSpPr>
            <a:spLocks noGrp="1"/>
          </p:cNvSpPr>
          <p:nvPr>
            <p:ph idx="1"/>
          </p:nvPr>
        </p:nvSpPr>
        <p:spPr>
          <a:xfrm>
            <a:off x="838200" y="3036585"/>
            <a:ext cx="10515600" cy="1543855"/>
          </a:xfrm>
        </p:spPr>
        <p:txBody>
          <a:bodyPr vert="horz" lIns="91440" tIns="45720" rIns="91440" bIns="45720" rtlCol="0" anchor="t">
            <a:normAutofit/>
          </a:bodyPr>
          <a:lstStyle/>
          <a:p>
            <a:r>
              <a:rPr lang="hu-HU" dirty="0">
                <a:cs typeface="Calibri"/>
              </a:rPr>
              <a:t>Mobil </a:t>
            </a:r>
            <a:r>
              <a:rPr lang="hu-HU" dirty="0" err="1">
                <a:cs typeface="Calibri"/>
              </a:rPr>
              <a:t>platfromra</a:t>
            </a:r>
            <a:r>
              <a:rPr lang="hu-HU" dirty="0">
                <a:cs typeface="Calibri"/>
              </a:rPr>
              <a:t> is optimalizálva</a:t>
            </a:r>
          </a:p>
          <a:p>
            <a:r>
              <a:rPr lang="hu-HU" dirty="0">
                <a:cs typeface="Calibri"/>
              </a:rPr>
              <a:t>Elérhető bárhonnan</a:t>
            </a:r>
          </a:p>
        </p:txBody>
      </p:sp>
      <p:pic>
        <p:nvPicPr>
          <p:cNvPr id="7" name="Kép 6">
            <a:extLst>
              <a:ext uri="{FF2B5EF4-FFF2-40B4-BE49-F238E27FC236}">
                <a16:creationId xmlns:a16="http://schemas.microsoft.com/office/drawing/2014/main" id="{C8E71D6E-FEAE-3706-6668-80683CBA5773}"/>
              </a:ext>
            </a:extLst>
          </p:cNvPr>
          <p:cNvPicPr>
            <a:picLocks noChangeAspect="1"/>
          </p:cNvPicPr>
          <p:nvPr/>
        </p:nvPicPr>
        <p:blipFill>
          <a:blip r:embed="rId3"/>
          <a:stretch>
            <a:fillRect/>
          </a:stretch>
        </p:blipFill>
        <p:spPr>
          <a:xfrm>
            <a:off x="8030469" y="1727586"/>
            <a:ext cx="2494954" cy="4624405"/>
          </a:xfrm>
          <a:prstGeom prst="rect">
            <a:avLst/>
          </a:prstGeom>
        </p:spPr>
      </p:pic>
    </p:spTree>
    <p:extLst>
      <p:ext uri="{BB962C8B-B14F-4D97-AF65-F5344CB8AC3E}">
        <p14:creationId xmlns:p14="http://schemas.microsoft.com/office/powerpoint/2010/main" val="1655532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5400" dirty="0">
                <a:solidFill>
                  <a:schemeClr val="bg1"/>
                </a:solidFill>
              </a:rPr>
              <a:t>Felhasználói élmény</a:t>
            </a:r>
            <a:endParaRPr lang="hu-HU" sz="4000" dirty="0">
              <a:solidFill>
                <a:schemeClr val="bg1"/>
              </a:solidFill>
              <a:cs typeface="Calibri Light"/>
            </a:endParaRPr>
          </a:p>
        </p:txBody>
      </p:sp>
      <p:sp>
        <p:nvSpPr>
          <p:cNvPr id="4" name="Alcím 2">
            <a:extLst>
              <a:ext uri="{FF2B5EF4-FFF2-40B4-BE49-F238E27FC236}">
                <a16:creationId xmlns:a16="http://schemas.microsoft.com/office/drawing/2014/main" id="{7843A518-8F86-4DA5-922A-EB09B3975581}"/>
              </a:ext>
            </a:extLst>
          </p:cNvPr>
          <p:cNvSpPr txBox="1">
            <a:spLocks/>
          </p:cNvSpPr>
          <p:nvPr/>
        </p:nvSpPr>
        <p:spPr>
          <a:xfrm>
            <a:off x="1238644" y="1920107"/>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hu-HU" dirty="0"/>
          </a:p>
          <a:p>
            <a:endParaRPr lang="hu-HU" dirty="0"/>
          </a:p>
        </p:txBody>
      </p:sp>
      <p:sp>
        <p:nvSpPr>
          <p:cNvPr id="3" name="Cím 1">
            <a:extLst>
              <a:ext uri="{FF2B5EF4-FFF2-40B4-BE49-F238E27FC236}">
                <a16:creationId xmlns:a16="http://schemas.microsoft.com/office/drawing/2014/main" id="{C47451BB-0C77-128E-72CA-6CA85048E400}"/>
              </a:ext>
            </a:extLst>
          </p:cNvPr>
          <p:cNvSpPr txBox="1">
            <a:spLocks/>
          </p:cNvSpPr>
          <p:nvPr/>
        </p:nvSpPr>
        <p:spPr>
          <a:xfrm>
            <a:off x="838200" y="1727586"/>
            <a:ext cx="10515600" cy="9022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hu-HU" b="1" dirty="0" err="1">
                <a:cs typeface="Calibri Light"/>
              </a:rPr>
              <a:t>Kommunikácó</a:t>
            </a:r>
            <a:r>
              <a:rPr lang="hu-HU" b="1" dirty="0">
                <a:cs typeface="Calibri Light"/>
              </a:rPr>
              <a:t> a felhasználóval</a:t>
            </a:r>
            <a:endParaRPr lang="hu-HU" dirty="0">
              <a:cs typeface="Calibri Light" panose="020F0302020204030204"/>
            </a:endParaRPr>
          </a:p>
        </p:txBody>
      </p:sp>
      <p:pic>
        <p:nvPicPr>
          <p:cNvPr id="8" name="Kép 7">
            <a:extLst>
              <a:ext uri="{FF2B5EF4-FFF2-40B4-BE49-F238E27FC236}">
                <a16:creationId xmlns:a16="http://schemas.microsoft.com/office/drawing/2014/main" id="{B92F2A51-BCDD-A0CD-C6BE-F875736D3809}"/>
              </a:ext>
            </a:extLst>
          </p:cNvPr>
          <p:cNvPicPr>
            <a:picLocks noChangeAspect="1"/>
          </p:cNvPicPr>
          <p:nvPr/>
        </p:nvPicPr>
        <p:blipFill>
          <a:blip r:embed="rId3"/>
          <a:stretch>
            <a:fillRect/>
          </a:stretch>
        </p:blipFill>
        <p:spPr>
          <a:xfrm>
            <a:off x="929639" y="4328160"/>
            <a:ext cx="6871965" cy="2029923"/>
          </a:xfrm>
          <a:prstGeom prst="rect">
            <a:avLst/>
          </a:prstGeom>
        </p:spPr>
      </p:pic>
      <p:pic>
        <p:nvPicPr>
          <p:cNvPr id="10" name="Kép 9">
            <a:extLst>
              <a:ext uri="{FF2B5EF4-FFF2-40B4-BE49-F238E27FC236}">
                <a16:creationId xmlns:a16="http://schemas.microsoft.com/office/drawing/2014/main" id="{EFF102D5-BB10-2357-8DCE-72CB46909A59}"/>
              </a:ext>
            </a:extLst>
          </p:cNvPr>
          <p:cNvPicPr>
            <a:picLocks noChangeAspect="1"/>
          </p:cNvPicPr>
          <p:nvPr/>
        </p:nvPicPr>
        <p:blipFill>
          <a:blip r:embed="rId4"/>
          <a:stretch>
            <a:fillRect/>
          </a:stretch>
        </p:blipFill>
        <p:spPr>
          <a:xfrm>
            <a:off x="8056957" y="2670134"/>
            <a:ext cx="3467271" cy="3145979"/>
          </a:xfrm>
          <a:prstGeom prst="rect">
            <a:avLst/>
          </a:prstGeom>
        </p:spPr>
      </p:pic>
      <p:pic>
        <p:nvPicPr>
          <p:cNvPr id="12" name="Kép 11">
            <a:extLst>
              <a:ext uri="{FF2B5EF4-FFF2-40B4-BE49-F238E27FC236}">
                <a16:creationId xmlns:a16="http://schemas.microsoft.com/office/drawing/2014/main" id="{C242EA53-33AE-B9F0-E15B-4C8ECAF8932D}"/>
              </a:ext>
            </a:extLst>
          </p:cNvPr>
          <p:cNvPicPr>
            <a:picLocks noChangeAspect="1"/>
          </p:cNvPicPr>
          <p:nvPr/>
        </p:nvPicPr>
        <p:blipFill>
          <a:blip r:embed="rId5"/>
          <a:stretch>
            <a:fillRect/>
          </a:stretch>
        </p:blipFill>
        <p:spPr>
          <a:xfrm>
            <a:off x="929639" y="2653253"/>
            <a:ext cx="5874619" cy="1127534"/>
          </a:xfrm>
          <a:prstGeom prst="rect">
            <a:avLst/>
          </a:prstGeom>
        </p:spPr>
      </p:pic>
      <p:pic>
        <p:nvPicPr>
          <p:cNvPr id="15" name="Kép 14">
            <a:extLst>
              <a:ext uri="{FF2B5EF4-FFF2-40B4-BE49-F238E27FC236}">
                <a16:creationId xmlns:a16="http://schemas.microsoft.com/office/drawing/2014/main" id="{00689794-DDEE-B3B7-F120-5C37C63DD0A9}"/>
              </a:ext>
            </a:extLst>
          </p:cNvPr>
          <p:cNvPicPr>
            <a:picLocks noChangeAspect="1"/>
          </p:cNvPicPr>
          <p:nvPr/>
        </p:nvPicPr>
        <p:blipFill>
          <a:blip r:embed="rId6"/>
          <a:stretch>
            <a:fillRect/>
          </a:stretch>
        </p:blipFill>
        <p:spPr>
          <a:xfrm>
            <a:off x="2001061" y="3124935"/>
            <a:ext cx="5707875" cy="998307"/>
          </a:xfrm>
          <a:prstGeom prst="rect">
            <a:avLst/>
          </a:prstGeom>
        </p:spPr>
      </p:pic>
    </p:spTree>
    <p:extLst>
      <p:ext uri="{BB962C8B-B14F-4D97-AF65-F5344CB8AC3E}">
        <p14:creationId xmlns:p14="http://schemas.microsoft.com/office/powerpoint/2010/main" val="1703857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5400" dirty="0">
                <a:solidFill>
                  <a:schemeClr val="bg1"/>
                </a:solidFill>
              </a:rPr>
              <a:t>MVC</a:t>
            </a:r>
            <a:endParaRPr lang="hu-HU" sz="4000" dirty="0">
              <a:solidFill>
                <a:schemeClr val="bg1"/>
              </a:solidFill>
              <a:cs typeface="Calibri Light"/>
            </a:endParaRPr>
          </a:p>
        </p:txBody>
      </p:sp>
      <p:sp>
        <p:nvSpPr>
          <p:cNvPr id="4" name="Alcím 2">
            <a:extLst>
              <a:ext uri="{FF2B5EF4-FFF2-40B4-BE49-F238E27FC236}">
                <a16:creationId xmlns:a16="http://schemas.microsoft.com/office/drawing/2014/main" id="{7843A518-8F86-4DA5-922A-EB09B3975581}"/>
              </a:ext>
            </a:extLst>
          </p:cNvPr>
          <p:cNvSpPr txBox="1">
            <a:spLocks/>
          </p:cNvSpPr>
          <p:nvPr/>
        </p:nvSpPr>
        <p:spPr>
          <a:xfrm>
            <a:off x="1238644" y="1920107"/>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hu-HU" dirty="0"/>
          </a:p>
          <a:p>
            <a:endParaRPr lang="hu-HU" dirty="0"/>
          </a:p>
        </p:txBody>
      </p:sp>
      <p:sp>
        <p:nvSpPr>
          <p:cNvPr id="10" name="Tartalom helye 3">
            <a:extLst>
              <a:ext uri="{FF2B5EF4-FFF2-40B4-BE49-F238E27FC236}">
                <a16:creationId xmlns:a16="http://schemas.microsoft.com/office/drawing/2014/main" id="{B224C2D5-4887-24F3-4ECE-1B3C1E692501}"/>
              </a:ext>
            </a:extLst>
          </p:cNvPr>
          <p:cNvSpPr txBox="1">
            <a:spLocks/>
          </p:cNvSpPr>
          <p:nvPr/>
        </p:nvSpPr>
        <p:spPr>
          <a:xfrm>
            <a:off x="812002" y="2126897"/>
            <a:ext cx="5719119" cy="1771767"/>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dirty="0"/>
              <a:t>A Laravel keretrendszer az MVC programtervezési mintára épül, </a:t>
            </a:r>
          </a:p>
          <a:p>
            <a:pPr marL="0" indent="0">
              <a:buNone/>
            </a:pPr>
            <a:r>
              <a:rPr lang="hu-HU" dirty="0"/>
              <a:t>ami szétválasztja egymástól a </a:t>
            </a:r>
            <a:r>
              <a:rPr lang="hu-HU" dirty="0" err="1"/>
              <a:t>View</a:t>
            </a:r>
            <a:r>
              <a:rPr lang="hu-HU" dirty="0"/>
              <a:t>-t a </a:t>
            </a:r>
            <a:r>
              <a:rPr lang="hu-HU" dirty="0" err="1"/>
              <a:t>Model-től</a:t>
            </a:r>
            <a:r>
              <a:rPr lang="hu-HU" dirty="0"/>
              <a:t> és a </a:t>
            </a:r>
            <a:r>
              <a:rPr lang="hu-HU" dirty="0" err="1"/>
              <a:t>Controller-től</a:t>
            </a:r>
            <a:r>
              <a:rPr lang="hu-HU" dirty="0"/>
              <a:t>.</a:t>
            </a:r>
          </a:p>
        </p:txBody>
      </p:sp>
      <p:pic>
        <p:nvPicPr>
          <p:cNvPr id="13" name="Kép 12">
            <a:extLst>
              <a:ext uri="{FF2B5EF4-FFF2-40B4-BE49-F238E27FC236}">
                <a16:creationId xmlns:a16="http://schemas.microsoft.com/office/drawing/2014/main" id="{AF93EDB2-DA16-43BA-E063-63FBF262D0BB}"/>
              </a:ext>
            </a:extLst>
          </p:cNvPr>
          <p:cNvPicPr>
            <a:picLocks noChangeAspect="1"/>
          </p:cNvPicPr>
          <p:nvPr/>
        </p:nvPicPr>
        <p:blipFill>
          <a:blip r:embed="rId3"/>
          <a:stretch>
            <a:fillRect/>
          </a:stretch>
        </p:blipFill>
        <p:spPr>
          <a:xfrm>
            <a:off x="7150443" y="2126897"/>
            <a:ext cx="3923425" cy="3697253"/>
          </a:xfrm>
          <a:prstGeom prst="rect">
            <a:avLst/>
          </a:prstGeom>
        </p:spPr>
      </p:pic>
    </p:spTree>
    <p:extLst>
      <p:ext uri="{BB962C8B-B14F-4D97-AF65-F5344CB8AC3E}">
        <p14:creationId xmlns:p14="http://schemas.microsoft.com/office/powerpoint/2010/main" val="2991739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937CCB53-DE3A-8C21-A885-F3B8EE3BD0C5}"/>
              </a:ext>
            </a:extLst>
          </p:cNvPr>
          <p:cNvPicPr>
            <a:picLocks noChangeAspect="1"/>
          </p:cNvPicPr>
          <p:nvPr/>
        </p:nvPicPr>
        <p:blipFill rotWithShape="1">
          <a:blip r:embed="rId3"/>
          <a:srcRect r="6021" b="-3"/>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7531610" y="365125"/>
            <a:ext cx="3822189" cy="1899912"/>
          </a:xfrm>
        </p:spPr>
        <p:txBody>
          <a:bodyPr>
            <a:normAutofit/>
          </a:bodyPr>
          <a:lstStyle/>
          <a:p>
            <a:r>
              <a:rPr lang="hu-HU" sz="4500" b="1" dirty="0">
                <a:cs typeface="Calibri Light"/>
              </a:rPr>
              <a:t>A program:</a:t>
            </a:r>
            <a:endParaRPr lang="hu-HU" sz="4500">
              <a:cs typeface="Calibri Light"/>
            </a:endParaRPr>
          </a:p>
        </p:txBody>
      </p:sp>
      <p:sp>
        <p:nvSpPr>
          <p:cNvPr id="3" name="Tartalom helye 2">
            <a:extLst>
              <a:ext uri="{FF2B5EF4-FFF2-40B4-BE49-F238E27FC236}">
                <a16:creationId xmlns:a16="http://schemas.microsoft.com/office/drawing/2014/main" id="{256A137B-A16F-43E4-2B89-D0B744970201}"/>
              </a:ext>
            </a:extLst>
          </p:cNvPr>
          <p:cNvSpPr>
            <a:spLocks noGrp="1"/>
          </p:cNvSpPr>
          <p:nvPr>
            <p:ph idx="1"/>
          </p:nvPr>
        </p:nvSpPr>
        <p:spPr>
          <a:xfrm>
            <a:off x="7531610" y="2072574"/>
            <a:ext cx="3822189" cy="3678186"/>
          </a:xfrm>
        </p:spPr>
        <p:txBody>
          <a:bodyPr vert="horz" lIns="91440" tIns="45720" rIns="91440" bIns="45720" rtlCol="0" anchor="t">
            <a:normAutofit/>
          </a:bodyPr>
          <a:lstStyle/>
          <a:p>
            <a:r>
              <a:rPr lang="hu-HU" sz="2500" dirty="0">
                <a:cs typeface="Calibri"/>
              </a:rPr>
              <a:t>Backend: (</a:t>
            </a:r>
            <a:r>
              <a:rPr lang="hu-HU" sz="2500" dirty="0" err="1">
                <a:cs typeface="Calibri"/>
              </a:rPr>
              <a:t>Controller</a:t>
            </a:r>
            <a:r>
              <a:rPr lang="hu-HU" sz="2500" dirty="0">
                <a:cs typeface="Calibri"/>
              </a:rPr>
              <a:t>)</a:t>
            </a:r>
          </a:p>
          <a:p>
            <a:pPr marL="457200" lvl="1" indent="0">
              <a:buNone/>
            </a:pPr>
            <a:r>
              <a:rPr lang="hu-HU" sz="2500" dirty="0">
                <a:ea typeface="+mn-lt"/>
                <a:cs typeface="+mn-lt"/>
              </a:rPr>
              <a:t>Laravel keretrendszer, PHP</a:t>
            </a:r>
            <a:endParaRPr lang="hu-HU" sz="2500" dirty="0">
              <a:cs typeface="Calibri"/>
            </a:endParaRPr>
          </a:p>
          <a:p>
            <a:r>
              <a:rPr lang="hu-HU" sz="2500" dirty="0">
                <a:cs typeface="Calibri"/>
              </a:rPr>
              <a:t>Frontend</a:t>
            </a:r>
            <a:r>
              <a:rPr lang="hu-HU" sz="2500" dirty="0">
                <a:cs typeface="Calibri"/>
                <a:sym typeface="Wingdings" panose="05000000000000000000" pitchFamily="2" charset="2"/>
              </a:rPr>
              <a:t>: (</a:t>
            </a:r>
            <a:r>
              <a:rPr lang="hu-HU" sz="2500" dirty="0" err="1">
                <a:cs typeface="Calibri"/>
                <a:sym typeface="Wingdings" panose="05000000000000000000" pitchFamily="2" charset="2"/>
              </a:rPr>
              <a:t>View</a:t>
            </a:r>
            <a:r>
              <a:rPr lang="hu-HU" sz="2500" dirty="0">
                <a:cs typeface="Calibri"/>
                <a:sym typeface="Wingdings" panose="05000000000000000000" pitchFamily="2" charset="2"/>
              </a:rPr>
              <a:t>)</a:t>
            </a:r>
            <a:endParaRPr lang="hu-HU" sz="2500" dirty="0">
              <a:cs typeface="Calibri"/>
            </a:endParaRPr>
          </a:p>
          <a:p>
            <a:pPr marL="457200" lvl="1" indent="0">
              <a:buNone/>
            </a:pPr>
            <a:r>
              <a:rPr lang="hu-HU" sz="2500" dirty="0">
                <a:cs typeface="Calibri"/>
              </a:rPr>
              <a:t>Laravel, </a:t>
            </a:r>
            <a:r>
              <a:rPr lang="hu-HU" sz="2500" dirty="0" err="1">
                <a:cs typeface="Calibri"/>
              </a:rPr>
              <a:t>Bootsrap</a:t>
            </a:r>
            <a:r>
              <a:rPr lang="hu-HU" sz="2500" dirty="0">
                <a:cs typeface="Calibri"/>
              </a:rPr>
              <a:t>, CSS, </a:t>
            </a:r>
            <a:r>
              <a:rPr lang="hu-HU" sz="2500" dirty="0" err="1">
                <a:cs typeface="Calibri"/>
              </a:rPr>
              <a:t>jQuery</a:t>
            </a:r>
            <a:r>
              <a:rPr lang="hu-HU" sz="2500" dirty="0">
                <a:cs typeface="Calibri"/>
              </a:rPr>
              <a:t>, HTML</a:t>
            </a:r>
          </a:p>
          <a:p>
            <a:r>
              <a:rPr lang="hu-HU" sz="2500" dirty="0">
                <a:cs typeface="Calibri"/>
              </a:rPr>
              <a:t>Database:  (</a:t>
            </a:r>
            <a:r>
              <a:rPr lang="hu-HU" sz="2500" dirty="0" err="1">
                <a:cs typeface="Calibri"/>
              </a:rPr>
              <a:t>Model</a:t>
            </a:r>
            <a:r>
              <a:rPr lang="hu-HU" sz="2500" dirty="0">
                <a:cs typeface="Calibri"/>
              </a:rPr>
              <a:t>)</a:t>
            </a:r>
          </a:p>
          <a:p>
            <a:pPr marL="457200" lvl="1" indent="0">
              <a:buNone/>
            </a:pPr>
            <a:r>
              <a:rPr lang="hu-HU" sz="2500" dirty="0">
                <a:cs typeface="Calibri"/>
              </a:rPr>
              <a:t>PhpMyAdmin</a:t>
            </a:r>
            <a:endParaRPr lang="hu-HU" sz="2500" dirty="0"/>
          </a:p>
        </p:txBody>
      </p:sp>
    </p:spTree>
    <p:extLst>
      <p:ext uri="{BB962C8B-B14F-4D97-AF65-F5344CB8AC3E}">
        <p14:creationId xmlns:p14="http://schemas.microsoft.com/office/powerpoint/2010/main" val="4264902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4000" dirty="0">
                <a:solidFill>
                  <a:schemeClr val="bg1"/>
                </a:solidFill>
                <a:cs typeface="Calibri Light"/>
              </a:rPr>
              <a:t>Frontend</a:t>
            </a:r>
          </a:p>
        </p:txBody>
      </p:sp>
      <p:sp>
        <p:nvSpPr>
          <p:cNvPr id="4" name="Alcím 2">
            <a:extLst>
              <a:ext uri="{FF2B5EF4-FFF2-40B4-BE49-F238E27FC236}">
                <a16:creationId xmlns:a16="http://schemas.microsoft.com/office/drawing/2014/main" id="{7843A518-8F86-4DA5-922A-EB09B3975581}"/>
              </a:ext>
            </a:extLst>
          </p:cNvPr>
          <p:cNvSpPr txBox="1">
            <a:spLocks/>
          </p:cNvSpPr>
          <p:nvPr/>
        </p:nvSpPr>
        <p:spPr>
          <a:xfrm>
            <a:off x="1238644" y="2686599"/>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hu-HU" dirty="0"/>
          </a:p>
          <a:p>
            <a:r>
              <a:rPr lang="hu-HU" sz="2000" dirty="0">
                <a:latin typeface="Arial" panose="020B0604020202020204" pitchFamily="34" charset="0"/>
                <a:cs typeface="Arial" panose="020B0604020202020204" pitchFamily="34" charset="0"/>
              </a:rPr>
              <a:t>Saját logo</a:t>
            </a:r>
          </a:p>
          <a:p>
            <a:r>
              <a:rPr lang="hu-HU" sz="2000" dirty="0">
                <a:latin typeface="Arial" panose="020B0604020202020204" pitchFamily="34" charset="0"/>
                <a:cs typeface="Arial" panose="020B0604020202020204" pitchFamily="34" charset="0"/>
              </a:rPr>
              <a:t>Szerkesztett grafikák és képek a főbb helyeken</a:t>
            </a:r>
          </a:p>
        </p:txBody>
      </p:sp>
      <p:sp>
        <p:nvSpPr>
          <p:cNvPr id="3" name="Szövegdoboz 2">
            <a:extLst>
              <a:ext uri="{FF2B5EF4-FFF2-40B4-BE49-F238E27FC236}">
                <a16:creationId xmlns:a16="http://schemas.microsoft.com/office/drawing/2014/main" id="{A88D1287-ED22-A3CB-6423-32B375B03E6E}"/>
              </a:ext>
            </a:extLst>
          </p:cNvPr>
          <p:cNvSpPr txBox="1"/>
          <p:nvPr/>
        </p:nvSpPr>
        <p:spPr>
          <a:xfrm>
            <a:off x="1178011" y="1820562"/>
            <a:ext cx="8649730" cy="461665"/>
          </a:xfrm>
          <a:prstGeom prst="rect">
            <a:avLst/>
          </a:prstGeom>
          <a:noFill/>
        </p:spPr>
        <p:txBody>
          <a:bodyPr wrap="square" rtlCol="0">
            <a:spAutoFit/>
          </a:bodyPr>
          <a:lstStyle/>
          <a:p>
            <a:r>
              <a:rPr lang="hu-HU" sz="2400" dirty="0">
                <a:latin typeface="Arial" panose="020B0604020202020204" pitchFamily="34" charset="0"/>
                <a:cs typeface="Arial" panose="020B0604020202020204" pitchFamily="34" charset="0"/>
              </a:rPr>
              <a:t>Az egyedi megjelenéshez saját tervezésű dizájnt készítettünk.</a:t>
            </a:r>
          </a:p>
        </p:txBody>
      </p:sp>
      <p:pic>
        <p:nvPicPr>
          <p:cNvPr id="6" name="Kép 5">
            <a:extLst>
              <a:ext uri="{FF2B5EF4-FFF2-40B4-BE49-F238E27FC236}">
                <a16:creationId xmlns:a16="http://schemas.microsoft.com/office/drawing/2014/main" id="{FB2937C8-2BE2-9608-5C6D-AE61681BF1F2}"/>
              </a:ext>
            </a:extLst>
          </p:cNvPr>
          <p:cNvPicPr>
            <a:picLocks noChangeAspect="1"/>
          </p:cNvPicPr>
          <p:nvPr/>
        </p:nvPicPr>
        <p:blipFill>
          <a:blip r:embed="rId3"/>
          <a:stretch>
            <a:fillRect/>
          </a:stretch>
        </p:blipFill>
        <p:spPr>
          <a:xfrm>
            <a:off x="0" y="4077935"/>
            <a:ext cx="12192000" cy="2590387"/>
          </a:xfrm>
          <a:prstGeom prst="rect">
            <a:avLst/>
          </a:prstGeom>
        </p:spPr>
      </p:pic>
    </p:spTree>
    <p:extLst>
      <p:ext uri="{BB962C8B-B14F-4D97-AF65-F5344CB8AC3E}">
        <p14:creationId xmlns:p14="http://schemas.microsoft.com/office/powerpoint/2010/main" val="3015380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937CCB53-DE3A-8C21-A885-F3B8EE3BD0C5}"/>
              </a:ext>
            </a:extLst>
          </p:cNvPr>
          <p:cNvPicPr>
            <a:picLocks noChangeAspect="1"/>
          </p:cNvPicPr>
          <p:nvPr/>
        </p:nvPicPr>
        <p:blipFill rotWithShape="1">
          <a:blip r:embed="rId3"/>
          <a:srcRect r="6021" b="-3"/>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7531610" y="365125"/>
            <a:ext cx="3822189" cy="1899912"/>
          </a:xfrm>
        </p:spPr>
        <p:txBody>
          <a:bodyPr>
            <a:normAutofit/>
          </a:bodyPr>
          <a:lstStyle/>
          <a:p>
            <a:r>
              <a:rPr lang="hu-HU" sz="4500" b="1" dirty="0">
                <a:cs typeface="Calibri Light"/>
              </a:rPr>
              <a:t>Backend:</a:t>
            </a:r>
            <a:endParaRPr lang="hu-HU" sz="4500">
              <a:cs typeface="Calibri Light"/>
            </a:endParaRPr>
          </a:p>
        </p:txBody>
      </p:sp>
      <p:sp>
        <p:nvSpPr>
          <p:cNvPr id="3" name="Tartalom helye 2">
            <a:extLst>
              <a:ext uri="{FF2B5EF4-FFF2-40B4-BE49-F238E27FC236}">
                <a16:creationId xmlns:a16="http://schemas.microsoft.com/office/drawing/2014/main" id="{256A137B-A16F-43E4-2B89-D0B744970201}"/>
              </a:ext>
            </a:extLst>
          </p:cNvPr>
          <p:cNvSpPr>
            <a:spLocks noGrp="1"/>
          </p:cNvSpPr>
          <p:nvPr>
            <p:ph idx="1"/>
          </p:nvPr>
        </p:nvSpPr>
        <p:spPr>
          <a:xfrm>
            <a:off x="7531610" y="2434201"/>
            <a:ext cx="3822189" cy="3742762"/>
          </a:xfrm>
        </p:spPr>
        <p:txBody>
          <a:bodyPr vert="horz" lIns="91440" tIns="45720" rIns="91440" bIns="45720" rtlCol="0" anchor="t">
            <a:normAutofit/>
          </a:bodyPr>
          <a:lstStyle/>
          <a:p>
            <a:r>
              <a:rPr lang="hu-HU" sz="2500" dirty="0">
                <a:ea typeface="+mn-lt"/>
                <a:cs typeface="+mn-lt"/>
              </a:rPr>
              <a:t>Laravel Framework  10.1.1  </a:t>
            </a:r>
          </a:p>
          <a:p>
            <a:r>
              <a:rPr lang="hu-HU" sz="2500" dirty="0" err="1">
                <a:ea typeface="+mn-lt"/>
                <a:cs typeface="+mn-lt"/>
              </a:rPr>
              <a:t>Routes</a:t>
            </a:r>
            <a:r>
              <a:rPr lang="hu-HU" sz="2500" dirty="0">
                <a:ea typeface="+mn-lt"/>
                <a:cs typeface="+mn-lt"/>
              </a:rPr>
              <a:t> </a:t>
            </a:r>
            <a:r>
              <a:rPr lang="hu-HU" sz="2500" dirty="0" err="1">
                <a:ea typeface="+mn-lt"/>
                <a:cs typeface="+mn-lt"/>
              </a:rPr>
              <a:t>routes</a:t>
            </a:r>
            <a:r>
              <a:rPr lang="hu-HU" sz="2500" dirty="0">
                <a:ea typeface="+mn-lt"/>
                <a:cs typeface="+mn-lt"/>
              </a:rPr>
              <a:t>\</a:t>
            </a:r>
            <a:r>
              <a:rPr lang="hu-HU" sz="2500" dirty="0" err="1">
                <a:ea typeface="+mn-lt"/>
                <a:cs typeface="+mn-lt"/>
              </a:rPr>
              <a:t>web.php</a:t>
            </a:r>
            <a:endParaRPr lang="hu-HU" sz="2500" dirty="0">
              <a:ea typeface="+mn-lt"/>
              <a:cs typeface="+mn-lt"/>
            </a:endParaRPr>
          </a:p>
          <a:p>
            <a:r>
              <a:rPr lang="hu-HU" sz="2500" dirty="0" err="1">
                <a:ea typeface="+mn-lt"/>
                <a:cs typeface="+mn-lt"/>
              </a:rPr>
              <a:t>Controllers</a:t>
            </a:r>
            <a:r>
              <a:rPr lang="hu-HU" sz="2500" dirty="0">
                <a:ea typeface="+mn-lt"/>
                <a:cs typeface="+mn-lt"/>
              </a:rPr>
              <a:t> app\Http\</a:t>
            </a:r>
            <a:r>
              <a:rPr lang="hu-HU" sz="2500" dirty="0" err="1">
                <a:ea typeface="+mn-lt"/>
                <a:cs typeface="+mn-lt"/>
              </a:rPr>
              <a:t>Controllers</a:t>
            </a:r>
            <a:endParaRPr lang="hu-HU" sz="2500" dirty="0">
              <a:ea typeface="+mn-lt"/>
              <a:cs typeface="+mn-lt"/>
            </a:endParaRPr>
          </a:p>
          <a:p>
            <a:r>
              <a:rPr lang="hu-HU" sz="2500" dirty="0" err="1">
                <a:ea typeface="+mn-lt"/>
                <a:cs typeface="+mn-lt"/>
              </a:rPr>
              <a:t>Autentikáció</a:t>
            </a:r>
            <a:r>
              <a:rPr lang="hu-HU" sz="2500" dirty="0">
                <a:ea typeface="+mn-lt"/>
                <a:cs typeface="+mn-lt"/>
              </a:rPr>
              <a:t> </a:t>
            </a:r>
            <a:r>
              <a:rPr lang="hu-HU" sz="2400" dirty="0"/>
              <a:t>app\Http\</a:t>
            </a:r>
            <a:r>
              <a:rPr lang="hu-HU" sz="2400" dirty="0" err="1"/>
              <a:t>Middleware</a:t>
            </a:r>
            <a:endParaRPr lang="hu-HU" sz="2400" dirty="0">
              <a:cs typeface="Calibri" panose="020F0502020204030204"/>
            </a:endParaRPr>
          </a:p>
          <a:p>
            <a:pPr marL="0" indent="0">
              <a:buNone/>
            </a:pPr>
            <a:endParaRPr lang="hu-HU" sz="2500" dirty="0">
              <a:cs typeface="Calibri" panose="020F0502020204030204"/>
            </a:endParaRPr>
          </a:p>
        </p:txBody>
      </p:sp>
      <p:pic>
        <p:nvPicPr>
          <p:cNvPr id="6" name="Kép 5">
            <a:extLst>
              <a:ext uri="{FF2B5EF4-FFF2-40B4-BE49-F238E27FC236}">
                <a16:creationId xmlns:a16="http://schemas.microsoft.com/office/drawing/2014/main" id="{713A9686-C4B0-C185-3401-A689F7DA7DE3}"/>
              </a:ext>
            </a:extLst>
          </p:cNvPr>
          <p:cNvPicPr>
            <a:picLocks noChangeAspect="1"/>
          </p:cNvPicPr>
          <p:nvPr/>
        </p:nvPicPr>
        <p:blipFill>
          <a:blip r:embed="rId4"/>
          <a:stretch>
            <a:fillRect/>
          </a:stretch>
        </p:blipFill>
        <p:spPr>
          <a:xfrm>
            <a:off x="6564356" y="5345280"/>
            <a:ext cx="2213787" cy="1236607"/>
          </a:xfrm>
          <a:prstGeom prst="rect">
            <a:avLst/>
          </a:prstGeom>
        </p:spPr>
      </p:pic>
      <p:pic>
        <p:nvPicPr>
          <p:cNvPr id="8" name="Kép 7">
            <a:extLst>
              <a:ext uri="{FF2B5EF4-FFF2-40B4-BE49-F238E27FC236}">
                <a16:creationId xmlns:a16="http://schemas.microsoft.com/office/drawing/2014/main" id="{8AC7F77F-4ADA-61D6-F9FB-47C4A7E14F8E}"/>
              </a:ext>
            </a:extLst>
          </p:cNvPr>
          <p:cNvPicPr>
            <a:picLocks noChangeAspect="1"/>
          </p:cNvPicPr>
          <p:nvPr/>
        </p:nvPicPr>
        <p:blipFill>
          <a:blip r:embed="rId5"/>
          <a:stretch>
            <a:fillRect/>
          </a:stretch>
        </p:blipFill>
        <p:spPr>
          <a:xfrm>
            <a:off x="9038883" y="5345280"/>
            <a:ext cx="2945677" cy="1392050"/>
          </a:xfrm>
          <a:prstGeom prst="rect">
            <a:avLst/>
          </a:prstGeom>
        </p:spPr>
      </p:pic>
    </p:spTree>
    <p:extLst>
      <p:ext uri="{BB962C8B-B14F-4D97-AF65-F5344CB8AC3E}">
        <p14:creationId xmlns:p14="http://schemas.microsoft.com/office/powerpoint/2010/main" val="3732457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5400" dirty="0">
                <a:solidFill>
                  <a:schemeClr val="bg1"/>
                </a:solidFill>
              </a:rPr>
              <a:t>A projektről</a:t>
            </a:r>
            <a:endParaRPr lang="hu-HU" sz="4000" dirty="0">
              <a:solidFill>
                <a:schemeClr val="bg1"/>
              </a:solidFill>
              <a:cs typeface="Calibri Light"/>
            </a:endParaRPr>
          </a:p>
        </p:txBody>
      </p:sp>
      <p:pic>
        <p:nvPicPr>
          <p:cNvPr id="5" name="Kép 4" descr="A képen szöveg, képernyőkép, személy, multimédia látható&#10;&#10;Automatikusan generált leírás">
            <a:extLst>
              <a:ext uri="{FF2B5EF4-FFF2-40B4-BE49-F238E27FC236}">
                <a16:creationId xmlns:a16="http://schemas.microsoft.com/office/drawing/2014/main" id="{B1B0C7EB-3D44-85E8-4780-0DBC41AC6C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390" y="1839649"/>
            <a:ext cx="8522280" cy="4438976"/>
          </a:xfrm>
          <a:prstGeom prst="rect">
            <a:avLst/>
          </a:prstGeom>
        </p:spPr>
      </p:pic>
    </p:spTree>
    <p:extLst>
      <p:ext uri="{BB962C8B-B14F-4D97-AF65-F5344CB8AC3E}">
        <p14:creationId xmlns:p14="http://schemas.microsoft.com/office/powerpoint/2010/main" val="4173541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937CCB53-DE3A-8C21-A885-F3B8EE3BD0C5}"/>
              </a:ext>
            </a:extLst>
          </p:cNvPr>
          <p:cNvPicPr>
            <a:picLocks noChangeAspect="1"/>
          </p:cNvPicPr>
          <p:nvPr/>
        </p:nvPicPr>
        <p:blipFill rotWithShape="1">
          <a:blip r:embed="rId3"/>
          <a:srcRect r="6021" b="-3"/>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7406966" y="893445"/>
            <a:ext cx="3822189" cy="1899912"/>
          </a:xfrm>
        </p:spPr>
        <p:txBody>
          <a:bodyPr>
            <a:normAutofit fontScale="90000"/>
          </a:bodyPr>
          <a:lstStyle/>
          <a:p>
            <a:r>
              <a:rPr lang="hu-HU" sz="4500" b="1" dirty="0">
                <a:cs typeface="Calibri Light"/>
              </a:rPr>
              <a:t>Jogosultságok</a:t>
            </a:r>
            <a:br>
              <a:rPr lang="hu-HU" sz="4500" b="1" dirty="0">
                <a:cs typeface="Calibri Light"/>
              </a:rPr>
            </a:br>
            <a:r>
              <a:rPr lang="hu-HU" sz="4500" b="1" dirty="0">
                <a:cs typeface="Calibri Light"/>
              </a:rPr>
              <a:t>	</a:t>
            </a:r>
            <a:r>
              <a:rPr lang="hu-HU" sz="2700" b="1" dirty="0">
                <a:cs typeface="Calibri Light"/>
              </a:rPr>
              <a:t>Tanár</a:t>
            </a:r>
            <a:br>
              <a:rPr lang="hu-HU" sz="2700" b="1" dirty="0">
                <a:cs typeface="Calibri Light"/>
              </a:rPr>
            </a:br>
            <a:r>
              <a:rPr lang="hu-HU" sz="2700" b="1" dirty="0">
                <a:cs typeface="Calibri Light"/>
              </a:rPr>
              <a:t>	Diák</a:t>
            </a:r>
            <a:br>
              <a:rPr lang="hu-HU" sz="2700" b="1" dirty="0">
                <a:cs typeface="Calibri Light"/>
              </a:rPr>
            </a:br>
            <a:endParaRPr lang="hu-HU" sz="2700" dirty="0">
              <a:cs typeface="Calibri Light"/>
            </a:endParaRPr>
          </a:p>
        </p:txBody>
      </p:sp>
      <p:pic>
        <p:nvPicPr>
          <p:cNvPr id="7" name="Tartalom helye 6">
            <a:extLst>
              <a:ext uri="{FF2B5EF4-FFF2-40B4-BE49-F238E27FC236}">
                <a16:creationId xmlns:a16="http://schemas.microsoft.com/office/drawing/2014/main" id="{F53766E9-6A34-AB46-9A48-D8A8D2E2481F}"/>
              </a:ext>
            </a:extLst>
          </p:cNvPr>
          <p:cNvPicPr>
            <a:picLocks noGrp="1" noChangeAspect="1"/>
          </p:cNvPicPr>
          <p:nvPr>
            <p:ph idx="1"/>
          </p:nvPr>
        </p:nvPicPr>
        <p:blipFill>
          <a:blip r:embed="rId4"/>
          <a:stretch>
            <a:fillRect/>
          </a:stretch>
        </p:blipFill>
        <p:spPr>
          <a:xfrm>
            <a:off x="6653175" y="3113213"/>
            <a:ext cx="4919065" cy="3611290"/>
          </a:xfrm>
        </p:spPr>
      </p:pic>
      <p:pic>
        <p:nvPicPr>
          <p:cNvPr id="12" name="Kép 11">
            <a:extLst>
              <a:ext uri="{FF2B5EF4-FFF2-40B4-BE49-F238E27FC236}">
                <a16:creationId xmlns:a16="http://schemas.microsoft.com/office/drawing/2014/main" id="{6BB3242F-3CC7-BC85-99B1-5BE293FC305B}"/>
              </a:ext>
            </a:extLst>
          </p:cNvPr>
          <p:cNvPicPr>
            <a:picLocks noChangeAspect="1"/>
          </p:cNvPicPr>
          <p:nvPr/>
        </p:nvPicPr>
        <p:blipFill>
          <a:blip r:embed="rId5"/>
          <a:stretch>
            <a:fillRect/>
          </a:stretch>
        </p:blipFill>
        <p:spPr>
          <a:xfrm>
            <a:off x="110800" y="4386604"/>
            <a:ext cx="6307253" cy="2186725"/>
          </a:xfrm>
          <a:prstGeom prst="rect">
            <a:avLst/>
          </a:prstGeom>
        </p:spPr>
      </p:pic>
    </p:spTree>
    <p:extLst>
      <p:ext uri="{BB962C8B-B14F-4D97-AF65-F5344CB8AC3E}">
        <p14:creationId xmlns:p14="http://schemas.microsoft.com/office/powerpoint/2010/main" val="3085276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4000" dirty="0">
                <a:solidFill>
                  <a:schemeClr val="bg1"/>
                </a:solidFill>
                <a:cs typeface="Calibri Light"/>
              </a:rPr>
              <a:t>Migráció</a:t>
            </a:r>
          </a:p>
        </p:txBody>
      </p:sp>
      <p:sp>
        <p:nvSpPr>
          <p:cNvPr id="3" name="Szövegdoboz 2">
            <a:extLst>
              <a:ext uri="{FF2B5EF4-FFF2-40B4-BE49-F238E27FC236}">
                <a16:creationId xmlns:a16="http://schemas.microsoft.com/office/drawing/2014/main" id="{A88D1287-ED22-A3CB-6423-32B375B03E6E}"/>
              </a:ext>
            </a:extLst>
          </p:cNvPr>
          <p:cNvSpPr txBox="1"/>
          <p:nvPr/>
        </p:nvSpPr>
        <p:spPr>
          <a:xfrm>
            <a:off x="263611" y="1714707"/>
            <a:ext cx="8649730" cy="523220"/>
          </a:xfrm>
          <a:prstGeom prst="rect">
            <a:avLst/>
          </a:prstGeom>
          <a:noFill/>
        </p:spPr>
        <p:txBody>
          <a:bodyPr wrap="square" rtlCol="0">
            <a:spAutoFit/>
          </a:bodyPr>
          <a:lstStyle/>
          <a:p>
            <a:r>
              <a:rPr lang="hu-HU" sz="2800" dirty="0">
                <a:latin typeface="Arial" panose="020B0604020202020204" pitchFamily="34" charset="0"/>
                <a:cs typeface="Arial" panose="020B0604020202020204" pitchFamily="34" charset="0"/>
              </a:rPr>
              <a:t>Migrációs sémák</a:t>
            </a:r>
          </a:p>
        </p:txBody>
      </p:sp>
      <p:pic>
        <p:nvPicPr>
          <p:cNvPr id="5" name="Kép 4">
            <a:extLst>
              <a:ext uri="{FF2B5EF4-FFF2-40B4-BE49-F238E27FC236}">
                <a16:creationId xmlns:a16="http://schemas.microsoft.com/office/drawing/2014/main" id="{24FBFF5F-EA3D-E30B-5934-D3A595D49AB6}"/>
              </a:ext>
            </a:extLst>
          </p:cNvPr>
          <p:cNvPicPr>
            <a:picLocks noChangeAspect="1"/>
          </p:cNvPicPr>
          <p:nvPr/>
        </p:nvPicPr>
        <p:blipFill>
          <a:blip r:embed="rId3"/>
          <a:stretch>
            <a:fillRect/>
          </a:stretch>
        </p:blipFill>
        <p:spPr>
          <a:xfrm>
            <a:off x="5440392" y="1655971"/>
            <a:ext cx="6745294" cy="3354865"/>
          </a:xfrm>
          <a:prstGeom prst="rect">
            <a:avLst/>
          </a:prstGeom>
        </p:spPr>
      </p:pic>
      <p:pic>
        <p:nvPicPr>
          <p:cNvPr id="7" name="Kép 6">
            <a:extLst>
              <a:ext uri="{FF2B5EF4-FFF2-40B4-BE49-F238E27FC236}">
                <a16:creationId xmlns:a16="http://schemas.microsoft.com/office/drawing/2014/main" id="{CCFB9DD2-9452-1FC7-6557-146059F18F92}"/>
              </a:ext>
            </a:extLst>
          </p:cNvPr>
          <p:cNvPicPr>
            <a:picLocks noChangeAspect="1"/>
          </p:cNvPicPr>
          <p:nvPr/>
        </p:nvPicPr>
        <p:blipFill>
          <a:blip r:embed="rId4"/>
          <a:stretch>
            <a:fillRect/>
          </a:stretch>
        </p:blipFill>
        <p:spPr>
          <a:xfrm>
            <a:off x="55982" y="3748156"/>
            <a:ext cx="5328429" cy="3109844"/>
          </a:xfrm>
          <a:prstGeom prst="rect">
            <a:avLst/>
          </a:prstGeom>
        </p:spPr>
      </p:pic>
      <p:sp>
        <p:nvSpPr>
          <p:cNvPr id="8" name="Nyíl: jobbra mutató 7">
            <a:extLst>
              <a:ext uri="{FF2B5EF4-FFF2-40B4-BE49-F238E27FC236}">
                <a16:creationId xmlns:a16="http://schemas.microsoft.com/office/drawing/2014/main" id="{ED1CCAC0-68F0-0982-EE33-08F266ED0258}"/>
              </a:ext>
            </a:extLst>
          </p:cNvPr>
          <p:cNvSpPr/>
          <p:nvPr/>
        </p:nvSpPr>
        <p:spPr>
          <a:xfrm>
            <a:off x="4008553" y="1783846"/>
            <a:ext cx="968667" cy="569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9" name="Nyíl: jobbra mutató 8">
            <a:extLst>
              <a:ext uri="{FF2B5EF4-FFF2-40B4-BE49-F238E27FC236}">
                <a16:creationId xmlns:a16="http://schemas.microsoft.com/office/drawing/2014/main" id="{FFD59A46-A142-8CD6-3BF5-C4988C1767E6}"/>
              </a:ext>
            </a:extLst>
          </p:cNvPr>
          <p:cNvSpPr/>
          <p:nvPr/>
        </p:nvSpPr>
        <p:spPr>
          <a:xfrm rot="5400000">
            <a:off x="1174788" y="2700646"/>
            <a:ext cx="978408" cy="5847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480994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4000" b="1" dirty="0" err="1">
                <a:solidFill>
                  <a:schemeClr val="bg1"/>
                </a:solidFill>
                <a:cs typeface="Calibri Light"/>
              </a:rPr>
              <a:t>Routes</a:t>
            </a:r>
            <a:endParaRPr lang="hu-HU" sz="4000" dirty="0">
              <a:solidFill>
                <a:schemeClr val="bg1"/>
              </a:solidFill>
              <a:cs typeface="Calibri Light"/>
            </a:endParaRPr>
          </a:p>
        </p:txBody>
      </p:sp>
      <p:sp>
        <p:nvSpPr>
          <p:cNvPr id="3" name="Szövegdoboz 2">
            <a:extLst>
              <a:ext uri="{FF2B5EF4-FFF2-40B4-BE49-F238E27FC236}">
                <a16:creationId xmlns:a16="http://schemas.microsoft.com/office/drawing/2014/main" id="{A88D1287-ED22-A3CB-6423-32B375B03E6E}"/>
              </a:ext>
            </a:extLst>
          </p:cNvPr>
          <p:cNvSpPr txBox="1"/>
          <p:nvPr/>
        </p:nvSpPr>
        <p:spPr>
          <a:xfrm>
            <a:off x="252036" y="1719007"/>
            <a:ext cx="11163584" cy="1200329"/>
          </a:xfrm>
          <a:prstGeom prst="rect">
            <a:avLst/>
          </a:prstGeom>
          <a:noFill/>
        </p:spPr>
        <p:txBody>
          <a:bodyPr wrap="square" rtlCol="0">
            <a:spAutoFit/>
          </a:bodyPr>
          <a:lstStyle/>
          <a:p>
            <a:r>
              <a:rPr lang="hu-HU" sz="2400" dirty="0">
                <a:latin typeface="Consolas" panose="020B0609020204030204" pitchFamily="49" charset="0"/>
              </a:rPr>
              <a:t>Itt található az összes </a:t>
            </a:r>
            <a:r>
              <a:rPr lang="hu-HU" sz="2400" dirty="0" err="1">
                <a:latin typeface="Consolas" panose="020B0609020204030204" pitchFamily="49" charset="0"/>
              </a:rPr>
              <a:t>route</a:t>
            </a:r>
            <a:r>
              <a:rPr lang="hu-HU" sz="2400" dirty="0">
                <a:latin typeface="Consolas" panose="020B0609020204030204" pitchFamily="49" charset="0"/>
              </a:rPr>
              <a:t> (útvonal)</a:t>
            </a:r>
          </a:p>
          <a:p>
            <a:r>
              <a:rPr lang="hu-HU" sz="2400" dirty="0" err="1">
                <a:latin typeface="Consolas" panose="020B0609020204030204" pitchFamily="49" charset="0"/>
              </a:rPr>
              <a:t>Middlewares</a:t>
            </a:r>
            <a:r>
              <a:rPr lang="hu-HU" sz="2400" dirty="0">
                <a:latin typeface="Consolas" panose="020B0609020204030204" pitchFamily="49" charset="0"/>
              </a:rPr>
              <a:t>//</a:t>
            </a:r>
            <a:r>
              <a:rPr lang="hu-HU" sz="2400" dirty="0"/>
              <a:t> átlátható mechanizmust biztosítanak az alkalmazásba érkező HTTP-kérések ellenőrzéséhez és szűréséhez.</a:t>
            </a:r>
          </a:p>
        </p:txBody>
      </p:sp>
      <p:pic>
        <p:nvPicPr>
          <p:cNvPr id="4" name="Kép 3">
            <a:extLst>
              <a:ext uri="{FF2B5EF4-FFF2-40B4-BE49-F238E27FC236}">
                <a16:creationId xmlns:a16="http://schemas.microsoft.com/office/drawing/2014/main" id="{CF46EF4F-3E47-55B1-714F-611F3DCCF6ED}"/>
              </a:ext>
            </a:extLst>
          </p:cNvPr>
          <p:cNvPicPr>
            <a:picLocks noChangeAspect="1"/>
          </p:cNvPicPr>
          <p:nvPr/>
        </p:nvPicPr>
        <p:blipFill>
          <a:blip r:embed="rId3"/>
          <a:stretch>
            <a:fillRect/>
          </a:stretch>
        </p:blipFill>
        <p:spPr>
          <a:xfrm>
            <a:off x="2151206" y="2958124"/>
            <a:ext cx="7549804" cy="3861087"/>
          </a:xfrm>
          <a:prstGeom prst="rect">
            <a:avLst/>
          </a:prstGeom>
        </p:spPr>
      </p:pic>
    </p:spTree>
    <p:extLst>
      <p:ext uri="{BB962C8B-B14F-4D97-AF65-F5344CB8AC3E}">
        <p14:creationId xmlns:p14="http://schemas.microsoft.com/office/powerpoint/2010/main" val="3387552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4000" b="1" dirty="0" err="1">
                <a:solidFill>
                  <a:schemeClr val="bg1"/>
                </a:solidFill>
                <a:cs typeface="Calibri Light"/>
              </a:rPr>
              <a:t>Controllers</a:t>
            </a:r>
            <a:endParaRPr lang="hu-HU" sz="4000" dirty="0">
              <a:solidFill>
                <a:schemeClr val="bg1"/>
              </a:solidFill>
              <a:cs typeface="Calibri Light"/>
            </a:endParaRPr>
          </a:p>
        </p:txBody>
      </p:sp>
      <p:sp>
        <p:nvSpPr>
          <p:cNvPr id="3" name="Szövegdoboz 2">
            <a:extLst>
              <a:ext uri="{FF2B5EF4-FFF2-40B4-BE49-F238E27FC236}">
                <a16:creationId xmlns:a16="http://schemas.microsoft.com/office/drawing/2014/main" id="{A88D1287-ED22-A3CB-6423-32B375B03E6E}"/>
              </a:ext>
            </a:extLst>
          </p:cNvPr>
          <p:cNvSpPr txBox="1"/>
          <p:nvPr/>
        </p:nvSpPr>
        <p:spPr>
          <a:xfrm>
            <a:off x="335856" y="1863787"/>
            <a:ext cx="11163584" cy="461665"/>
          </a:xfrm>
          <a:prstGeom prst="rect">
            <a:avLst/>
          </a:prstGeom>
          <a:noFill/>
        </p:spPr>
        <p:txBody>
          <a:bodyPr wrap="square" rtlCol="0">
            <a:spAutoFit/>
          </a:bodyPr>
          <a:lstStyle/>
          <a:p>
            <a:r>
              <a:rPr lang="hu-HU" sz="2400" dirty="0"/>
              <a:t>Kontrollerek a backend lelke.</a:t>
            </a:r>
          </a:p>
        </p:txBody>
      </p:sp>
      <p:pic>
        <p:nvPicPr>
          <p:cNvPr id="5" name="Kép 4">
            <a:extLst>
              <a:ext uri="{FF2B5EF4-FFF2-40B4-BE49-F238E27FC236}">
                <a16:creationId xmlns:a16="http://schemas.microsoft.com/office/drawing/2014/main" id="{FBDD0B40-F827-1E4F-6DB2-7BFF303FA69B}"/>
              </a:ext>
            </a:extLst>
          </p:cNvPr>
          <p:cNvPicPr>
            <a:picLocks noChangeAspect="1"/>
          </p:cNvPicPr>
          <p:nvPr/>
        </p:nvPicPr>
        <p:blipFill>
          <a:blip r:embed="rId3"/>
          <a:stretch>
            <a:fillRect/>
          </a:stretch>
        </p:blipFill>
        <p:spPr>
          <a:xfrm>
            <a:off x="4015033" y="2918899"/>
            <a:ext cx="7254946" cy="3756788"/>
          </a:xfrm>
          <a:prstGeom prst="rect">
            <a:avLst/>
          </a:prstGeom>
        </p:spPr>
      </p:pic>
      <p:sp>
        <p:nvSpPr>
          <p:cNvPr id="7" name="Szövegdoboz 6">
            <a:extLst>
              <a:ext uri="{FF2B5EF4-FFF2-40B4-BE49-F238E27FC236}">
                <a16:creationId xmlns:a16="http://schemas.microsoft.com/office/drawing/2014/main" id="{C3CA829E-2D67-F698-B690-1235B8B8BABF}"/>
              </a:ext>
            </a:extLst>
          </p:cNvPr>
          <p:cNvSpPr txBox="1"/>
          <p:nvPr/>
        </p:nvSpPr>
        <p:spPr>
          <a:xfrm>
            <a:off x="-1" y="2918899"/>
            <a:ext cx="3799546" cy="923330"/>
          </a:xfrm>
          <a:prstGeom prst="rect">
            <a:avLst/>
          </a:prstGeom>
          <a:noFill/>
        </p:spPr>
        <p:txBody>
          <a:bodyPr wrap="square">
            <a:spAutoFit/>
          </a:bodyPr>
          <a:lstStyle/>
          <a:p>
            <a:pPr marL="285750" indent="-285750">
              <a:buFont typeface="Arial" panose="020B0604020202020204" pitchFamily="34" charset="0"/>
              <a:buChar char="•"/>
            </a:pPr>
            <a:r>
              <a:rPr lang="hu-HU" dirty="0" err="1">
                <a:cs typeface="Calibri"/>
              </a:rPr>
              <a:t>Functions</a:t>
            </a:r>
            <a:r>
              <a:rPr lang="hu-HU" dirty="0">
                <a:cs typeface="Calibri"/>
              </a:rPr>
              <a:t> </a:t>
            </a:r>
            <a:r>
              <a:rPr lang="hu-HU" dirty="0" err="1">
                <a:cs typeface="Calibri"/>
              </a:rPr>
              <a:t>that</a:t>
            </a:r>
            <a:r>
              <a:rPr lang="hu-HU" dirty="0">
                <a:cs typeface="Calibri"/>
              </a:rPr>
              <a:t> </a:t>
            </a:r>
            <a:r>
              <a:rPr lang="hu-HU" dirty="0" err="1">
                <a:cs typeface="Calibri"/>
              </a:rPr>
              <a:t>collect</a:t>
            </a:r>
            <a:r>
              <a:rPr lang="hu-HU" dirty="0">
                <a:cs typeface="Calibri"/>
              </a:rPr>
              <a:t> </a:t>
            </a:r>
            <a:r>
              <a:rPr lang="hu-HU" dirty="0" err="1">
                <a:cs typeface="Calibri"/>
              </a:rPr>
              <a:t>or</a:t>
            </a:r>
            <a:r>
              <a:rPr lang="hu-HU" dirty="0">
                <a:cs typeface="Calibri"/>
              </a:rPr>
              <a:t> </a:t>
            </a:r>
            <a:r>
              <a:rPr lang="hu-HU" dirty="0" err="1">
                <a:cs typeface="Calibri"/>
              </a:rPr>
              <a:t>alter</a:t>
            </a:r>
            <a:r>
              <a:rPr lang="hu-HU" dirty="0">
                <a:cs typeface="Calibri"/>
              </a:rPr>
              <a:t> </a:t>
            </a:r>
            <a:r>
              <a:rPr lang="hu-HU" dirty="0" err="1">
                <a:cs typeface="Calibri"/>
              </a:rPr>
              <a:t>data</a:t>
            </a:r>
            <a:endParaRPr lang="hu-HU" dirty="0">
              <a:cs typeface="Calibri"/>
            </a:endParaRPr>
          </a:p>
          <a:p>
            <a:pPr marL="285750" indent="-285750">
              <a:buFont typeface="Arial" panose="020B0604020202020204" pitchFamily="34" charset="0"/>
              <a:buChar char="•"/>
            </a:pPr>
            <a:r>
              <a:rPr lang="hu-HU" sz="1800" dirty="0" err="1">
                <a:cs typeface="Calibri"/>
              </a:rPr>
              <a:t>Functions</a:t>
            </a:r>
            <a:r>
              <a:rPr lang="hu-HU" sz="1800" dirty="0">
                <a:cs typeface="Calibri"/>
              </a:rPr>
              <a:t> </a:t>
            </a:r>
            <a:r>
              <a:rPr lang="hu-HU" sz="1800" dirty="0" err="1">
                <a:cs typeface="Calibri"/>
              </a:rPr>
              <a:t>that</a:t>
            </a:r>
            <a:r>
              <a:rPr lang="hu-HU" sz="1800" dirty="0">
                <a:cs typeface="Calibri"/>
              </a:rPr>
              <a:t> </a:t>
            </a:r>
            <a:r>
              <a:rPr lang="hu-HU" sz="1800" dirty="0" err="1">
                <a:cs typeface="Calibri"/>
              </a:rPr>
              <a:t>interact</a:t>
            </a:r>
            <a:r>
              <a:rPr lang="hu-HU" sz="1800" dirty="0">
                <a:cs typeface="Calibri"/>
              </a:rPr>
              <a:t> </a:t>
            </a:r>
            <a:r>
              <a:rPr lang="hu-HU" sz="1800" dirty="0" err="1">
                <a:cs typeface="Calibri"/>
              </a:rPr>
              <a:t>with</a:t>
            </a:r>
            <a:r>
              <a:rPr lang="hu-HU" sz="1800" dirty="0">
                <a:cs typeface="Calibri"/>
              </a:rPr>
              <a:t> </a:t>
            </a:r>
            <a:r>
              <a:rPr lang="hu-HU" sz="1800" dirty="0" err="1">
                <a:cs typeface="Calibri"/>
              </a:rPr>
              <a:t>views</a:t>
            </a:r>
            <a:endParaRPr lang="hu-HU" sz="1800" dirty="0">
              <a:cs typeface="Calibri"/>
            </a:endParaRPr>
          </a:p>
          <a:p>
            <a:pPr marL="285750" indent="-285750">
              <a:buFont typeface="Arial" panose="020B0604020202020204" pitchFamily="34" charset="0"/>
              <a:buChar char="•"/>
            </a:pPr>
            <a:r>
              <a:rPr lang="hu-HU" dirty="0" err="1">
                <a:cs typeface="Calibri"/>
              </a:rPr>
              <a:t>Helper</a:t>
            </a:r>
            <a:r>
              <a:rPr lang="hu-HU" dirty="0">
                <a:cs typeface="Calibri"/>
              </a:rPr>
              <a:t> </a:t>
            </a:r>
            <a:r>
              <a:rPr lang="hu-HU" dirty="0" err="1">
                <a:cs typeface="Calibri"/>
              </a:rPr>
              <a:t>functions</a:t>
            </a:r>
            <a:r>
              <a:rPr lang="hu-HU" dirty="0">
                <a:cs typeface="Calibri"/>
              </a:rPr>
              <a:t> (</a:t>
            </a:r>
            <a:r>
              <a:rPr lang="hu-HU" dirty="0" err="1">
                <a:cs typeface="Calibri"/>
              </a:rPr>
              <a:t>private</a:t>
            </a:r>
            <a:r>
              <a:rPr lang="hu-HU" dirty="0">
                <a:cs typeface="Calibri"/>
              </a:rPr>
              <a:t> </a:t>
            </a:r>
            <a:r>
              <a:rPr lang="hu-HU" dirty="0" err="1">
                <a:cs typeface="Calibri"/>
              </a:rPr>
              <a:t>function</a:t>
            </a:r>
            <a:r>
              <a:rPr lang="hu-HU" dirty="0">
                <a:cs typeface="Calibri"/>
              </a:rPr>
              <a:t>)</a:t>
            </a:r>
            <a:endParaRPr lang="hu-HU" sz="1800" dirty="0">
              <a:cs typeface="Calibri"/>
            </a:endParaRPr>
          </a:p>
        </p:txBody>
      </p:sp>
    </p:spTree>
    <p:extLst>
      <p:ext uri="{BB962C8B-B14F-4D97-AF65-F5344CB8AC3E}">
        <p14:creationId xmlns:p14="http://schemas.microsoft.com/office/powerpoint/2010/main" val="1075772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4000" b="1" dirty="0">
                <a:solidFill>
                  <a:schemeClr val="bg1"/>
                </a:solidFill>
                <a:cs typeface="Calibri Light"/>
              </a:rPr>
              <a:t>Adatbázis</a:t>
            </a:r>
            <a:endParaRPr lang="hu-HU" sz="4000" dirty="0">
              <a:solidFill>
                <a:schemeClr val="bg1"/>
              </a:solidFill>
              <a:cs typeface="Calibri Light"/>
            </a:endParaRPr>
          </a:p>
        </p:txBody>
      </p:sp>
      <p:sp>
        <p:nvSpPr>
          <p:cNvPr id="3" name="Szövegdoboz 2">
            <a:extLst>
              <a:ext uri="{FF2B5EF4-FFF2-40B4-BE49-F238E27FC236}">
                <a16:creationId xmlns:a16="http://schemas.microsoft.com/office/drawing/2014/main" id="{A88D1287-ED22-A3CB-6423-32B375B03E6E}"/>
              </a:ext>
            </a:extLst>
          </p:cNvPr>
          <p:cNvSpPr txBox="1"/>
          <p:nvPr/>
        </p:nvSpPr>
        <p:spPr>
          <a:xfrm>
            <a:off x="351096" y="1575459"/>
            <a:ext cx="11163584" cy="461665"/>
          </a:xfrm>
          <a:prstGeom prst="rect">
            <a:avLst/>
          </a:prstGeom>
          <a:noFill/>
        </p:spPr>
        <p:txBody>
          <a:bodyPr wrap="square" rtlCol="0">
            <a:spAutoFit/>
          </a:bodyPr>
          <a:lstStyle/>
          <a:p>
            <a:pPr indent="215900">
              <a:lnSpc>
                <a:spcPct val="150000"/>
              </a:lnSpc>
              <a:spcAft>
                <a:spcPts val="600"/>
              </a:spcAft>
            </a:pPr>
            <a:r>
              <a:rPr lang="hu-HU" sz="1800" dirty="0">
                <a:effectLst/>
                <a:latin typeface="Times New Roman" panose="02020603050405020304" pitchFamily="18" charset="0"/>
                <a:ea typeface="Calibri" panose="020F0502020204030204" pitchFamily="34" charset="0"/>
                <a:cs typeface="Calibri" panose="020F0502020204030204" pitchFamily="34" charset="0"/>
              </a:rPr>
              <a:t>A weboldalhoz a tanar_kereso adatbázist használjuk, amely 23 táblát tartalmaz.</a:t>
            </a:r>
          </a:p>
        </p:txBody>
      </p:sp>
      <p:pic>
        <p:nvPicPr>
          <p:cNvPr id="4" name="Kép 3" descr="A képen asztal látható&#10;&#10;Automatikusan generált leírás">
            <a:extLst>
              <a:ext uri="{FF2B5EF4-FFF2-40B4-BE49-F238E27FC236}">
                <a16:creationId xmlns:a16="http://schemas.microsoft.com/office/drawing/2014/main" id="{260ADCE0-5B74-ACC9-C9AC-2DDA2D4993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560" y="2127482"/>
            <a:ext cx="7201760" cy="4057514"/>
          </a:xfrm>
          <a:prstGeom prst="rect">
            <a:avLst/>
          </a:prstGeom>
        </p:spPr>
      </p:pic>
    </p:spTree>
    <p:extLst>
      <p:ext uri="{BB962C8B-B14F-4D97-AF65-F5344CB8AC3E}">
        <p14:creationId xmlns:p14="http://schemas.microsoft.com/office/powerpoint/2010/main" val="596317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4000" b="1" dirty="0">
                <a:solidFill>
                  <a:schemeClr val="bg1"/>
                </a:solidFill>
                <a:cs typeface="Calibri Light"/>
              </a:rPr>
              <a:t>Tesztelés/I.</a:t>
            </a:r>
            <a:endParaRPr lang="hu-HU" sz="4000" dirty="0">
              <a:solidFill>
                <a:schemeClr val="bg1"/>
              </a:solidFill>
              <a:cs typeface="Calibri Light"/>
            </a:endParaRPr>
          </a:p>
        </p:txBody>
      </p:sp>
      <p:sp>
        <p:nvSpPr>
          <p:cNvPr id="3" name="Szövegdoboz 2">
            <a:extLst>
              <a:ext uri="{FF2B5EF4-FFF2-40B4-BE49-F238E27FC236}">
                <a16:creationId xmlns:a16="http://schemas.microsoft.com/office/drawing/2014/main" id="{A88D1287-ED22-A3CB-6423-32B375B03E6E}"/>
              </a:ext>
            </a:extLst>
          </p:cNvPr>
          <p:cNvSpPr txBox="1"/>
          <p:nvPr/>
        </p:nvSpPr>
        <p:spPr>
          <a:xfrm>
            <a:off x="0" y="1575459"/>
            <a:ext cx="12191998" cy="458074"/>
          </a:xfrm>
          <a:prstGeom prst="rect">
            <a:avLst/>
          </a:prstGeom>
          <a:noFill/>
        </p:spPr>
        <p:txBody>
          <a:bodyPr wrap="square" rtlCol="0">
            <a:spAutoFit/>
          </a:bodyPr>
          <a:lstStyle/>
          <a:p>
            <a:pPr indent="215900">
              <a:lnSpc>
                <a:spcPct val="150000"/>
              </a:lnSpc>
              <a:spcAft>
                <a:spcPts val="600"/>
              </a:spcAft>
            </a:pPr>
            <a:r>
              <a:rPr lang="hu-HU" dirty="0">
                <a:effectLst/>
                <a:latin typeface="Times New Roman" panose="02020603050405020304" pitchFamily="18" charset="0"/>
                <a:ea typeface="Calibri" panose="020F0502020204030204" pitchFamily="34" charset="0"/>
                <a:cs typeface="Calibri" panose="020F0502020204030204" pitchFamily="34" charset="0"/>
              </a:rPr>
              <a:t>Az egész projekt alatt folyamatosan végeztünk teszteléseket. Manuális teszteket végeztünk el minden funkcióra kiterjesztve.</a:t>
            </a:r>
          </a:p>
        </p:txBody>
      </p:sp>
      <p:sp>
        <p:nvSpPr>
          <p:cNvPr id="8" name="Szövegdoboz 7">
            <a:extLst>
              <a:ext uri="{FF2B5EF4-FFF2-40B4-BE49-F238E27FC236}">
                <a16:creationId xmlns:a16="http://schemas.microsoft.com/office/drawing/2014/main" id="{6D0EC515-6BFC-69CE-3EEA-88B8B79C6B3F}"/>
              </a:ext>
            </a:extLst>
          </p:cNvPr>
          <p:cNvSpPr txBox="1"/>
          <p:nvPr/>
        </p:nvSpPr>
        <p:spPr>
          <a:xfrm>
            <a:off x="464820" y="2802053"/>
            <a:ext cx="5943600" cy="2385268"/>
          </a:xfrm>
          <a:prstGeom prst="rect">
            <a:avLst/>
          </a:prstGeom>
          <a:noFill/>
        </p:spPr>
        <p:txBody>
          <a:bodyPr wrap="square">
            <a:spAutoFit/>
          </a:bodyPr>
          <a:lstStyle/>
          <a:p>
            <a:pPr indent="215900" algn="just">
              <a:spcAft>
                <a:spcPts val="600"/>
              </a:spcAft>
            </a:pPr>
            <a:r>
              <a:rPr lang="hu-HU" sz="1800" u="sng" dirty="0">
                <a:effectLst/>
                <a:latin typeface="Calibri" panose="020F0502020204030204" pitchFamily="34" charset="0"/>
                <a:ea typeface="Calibri" panose="020F0502020204030204" pitchFamily="34" charset="0"/>
                <a:cs typeface="Calibri" panose="020F0502020204030204" pitchFamily="34" charset="0"/>
              </a:rPr>
              <a:t>Reszponzív működés tesztelése: </a:t>
            </a:r>
            <a:endParaRPr lang="hu-HU" u="sng" dirty="0">
              <a:latin typeface="Times New Roman" panose="02020603050405020304" pitchFamily="18" charset="0"/>
              <a:ea typeface="Calibri" panose="020F0502020204030204" pitchFamily="34" charset="0"/>
              <a:cs typeface="Calibri" panose="020F0502020204030204" pitchFamily="34" charset="0"/>
            </a:endParaRPr>
          </a:p>
          <a:p>
            <a:pPr indent="215900" algn="just">
              <a:spcAft>
                <a:spcPts val="600"/>
              </a:spcAft>
            </a:pPr>
            <a:r>
              <a:rPr lang="hu-HU" sz="1800" dirty="0">
                <a:effectLst/>
                <a:latin typeface="Calibri" panose="020F0502020204030204" pitchFamily="34" charset="0"/>
                <a:ea typeface="Calibri" panose="020F0502020204030204" pitchFamily="34" charset="0"/>
                <a:cs typeface="Calibri" panose="020F0502020204030204" pitchFamily="34" charset="0"/>
              </a:rPr>
              <a:t>Végig néztük az oldalakat különböző méretekben és ellenőriztük a látványt. Ha nem volt megfelelő az eredmény, megkerestük és javítottuk a hibát. Előfordult css-ben méretezésből fakadó hiba, ami miatt szétcsúszott a kép. Ezeket addig korrigáltuk amíg el nem értük a megfelelő látványt. Egy-egy új elem elhelyezésénél újra kellett tesztelni a reszponzív működést. </a:t>
            </a:r>
            <a:endParaRPr lang="hu-HU" sz="18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9" name="Kép 8">
            <a:extLst>
              <a:ext uri="{FF2B5EF4-FFF2-40B4-BE49-F238E27FC236}">
                <a16:creationId xmlns:a16="http://schemas.microsoft.com/office/drawing/2014/main" id="{721A1E2C-28C2-9892-A029-D38C79533D0C}"/>
              </a:ext>
            </a:extLst>
          </p:cNvPr>
          <p:cNvPicPr>
            <a:picLocks noChangeAspect="1"/>
          </p:cNvPicPr>
          <p:nvPr/>
        </p:nvPicPr>
        <p:blipFill>
          <a:blip r:embed="rId3"/>
          <a:stretch>
            <a:fillRect/>
          </a:stretch>
        </p:blipFill>
        <p:spPr>
          <a:xfrm>
            <a:off x="7970520" y="2347536"/>
            <a:ext cx="2264070" cy="4196461"/>
          </a:xfrm>
          <a:prstGeom prst="rect">
            <a:avLst/>
          </a:prstGeom>
        </p:spPr>
      </p:pic>
    </p:spTree>
    <p:extLst>
      <p:ext uri="{BB962C8B-B14F-4D97-AF65-F5344CB8AC3E}">
        <p14:creationId xmlns:p14="http://schemas.microsoft.com/office/powerpoint/2010/main" val="1475667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4000" b="1" dirty="0">
                <a:solidFill>
                  <a:schemeClr val="bg1"/>
                </a:solidFill>
                <a:cs typeface="Calibri Light"/>
              </a:rPr>
              <a:t>Tesztelés/ II.</a:t>
            </a:r>
            <a:endParaRPr lang="hu-HU" sz="4000" dirty="0">
              <a:solidFill>
                <a:schemeClr val="bg1"/>
              </a:solidFill>
              <a:cs typeface="Calibri Light"/>
            </a:endParaRPr>
          </a:p>
        </p:txBody>
      </p:sp>
      <p:sp>
        <p:nvSpPr>
          <p:cNvPr id="3" name="Szövegdoboz 2">
            <a:extLst>
              <a:ext uri="{FF2B5EF4-FFF2-40B4-BE49-F238E27FC236}">
                <a16:creationId xmlns:a16="http://schemas.microsoft.com/office/drawing/2014/main" id="{A88D1287-ED22-A3CB-6423-32B375B03E6E}"/>
              </a:ext>
            </a:extLst>
          </p:cNvPr>
          <p:cNvSpPr txBox="1"/>
          <p:nvPr/>
        </p:nvSpPr>
        <p:spPr>
          <a:xfrm>
            <a:off x="0" y="1575459"/>
            <a:ext cx="12191998" cy="1908215"/>
          </a:xfrm>
          <a:prstGeom prst="rect">
            <a:avLst/>
          </a:prstGeom>
          <a:noFill/>
        </p:spPr>
        <p:txBody>
          <a:bodyPr wrap="square" rtlCol="0">
            <a:spAutoFit/>
          </a:bodyPr>
          <a:lstStyle/>
          <a:p>
            <a:pPr algn="just">
              <a:spcAft>
                <a:spcPts val="600"/>
              </a:spcAft>
            </a:pPr>
            <a:r>
              <a:rPr lang="hu-HU" sz="1800" u="sng" dirty="0">
                <a:effectLst/>
                <a:latin typeface="Arial" panose="020B0604020202020204" pitchFamily="34" charset="0"/>
                <a:ea typeface="Calibri" panose="020F0502020204030204" pitchFamily="34" charset="0"/>
                <a:cs typeface="Arial" panose="020B0604020202020204" pitchFamily="34" charset="0"/>
              </a:rPr>
              <a:t>Funkciók tesztelése:</a:t>
            </a:r>
          </a:p>
          <a:p>
            <a:pPr algn="just">
              <a:spcAft>
                <a:spcPts val="600"/>
              </a:spcAft>
            </a:pPr>
            <a:r>
              <a:rPr lang="hu-HU" sz="1800" dirty="0">
                <a:effectLst/>
                <a:latin typeface="Arial" panose="020B0604020202020204" pitchFamily="34" charset="0"/>
                <a:ea typeface="Calibri" panose="020F0502020204030204" pitchFamily="34" charset="0"/>
                <a:cs typeface="Arial" panose="020B0604020202020204" pitchFamily="34" charset="0"/>
              </a:rPr>
              <a:t>Az oldalon található funkciókat leteszteltünk. Teszt felhasználókat hoztunk létre, hogy ellenőrizhessük az oldal működését. Jelenleg a tanár kártyákon szereplő felhasználók nem igazi tanárok.</a:t>
            </a:r>
          </a:p>
          <a:p>
            <a:pPr algn="just">
              <a:spcAft>
                <a:spcPts val="600"/>
              </a:spcAft>
            </a:pPr>
            <a:r>
              <a:rPr lang="hu-HU" sz="1800" dirty="0">
                <a:effectLst/>
                <a:latin typeface="Arial" panose="020B0604020202020204" pitchFamily="34" charset="0"/>
                <a:ea typeface="Calibri" panose="020F0502020204030204" pitchFamily="34" charset="0"/>
                <a:cs typeface="Arial" panose="020B0604020202020204" pitchFamily="34" charset="0"/>
              </a:rPr>
              <a:t>A regisztráció során teszteltük a visszaigazoló email küldését. A sikeres küldés után a bejelentkezést is ellenőriztük. A teszt folyamán kiderült, hogy belépés nélkül is látható a tanár elérhetősége a profillapján. Javítás után már csak akkor látható, ha bejelentkezett a felhasználó.</a:t>
            </a:r>
          </a:p>
        </p:txBody>
      </p:sp>
      <p:pic>
        <p:nvPicPr>
          <p:cNvPr id="5" name="Kép 4" descr="A képen szöveg látható&#10;&#10;Automatikusan generált leírás">
            <a:extLst>
              <a:ext uri="{FF2B5EF4-FFF2-40B4-BE49-F238E27FC236}">
                <a16:creationId xmlns:a16="http://schemas.microsoft.com/office/drawing/2014/main" id="{24DDFB17-B061-EEA0-F0D3-E38C2F94BDBE}"/>
              </a:ext>
            </a:extLst>
          </p:cNvPr>
          <p:cNvPicPr>
            <a:picLocks noChangeAspect="1"/>
          </p:cNvPicPr>
          <p:nvPr/>
        </p:nvPicPr>
        <p:blipFill>
          <a:blip r:embed="rId3"/>
          <a:stretch>
            <a:fillRect/>
          </a:stretch>
        </p:blipFill>
        <p:spPr>
          <a:xfrm>
            <a:off x="301220" y="3609924"/>
            <a:ext cx="4257236" cy="2782902"/>
          </a:xfrm>
          <a:prstGeom prst="rect">
            <a:avLst/>
          </a:prstGeom>
        </p:spPr>
      </p:pic>
      <p:pic>
        <p:nvPicPr>
          <p:cNvPr id="6" name="Kép 5" descr="A képen szöveg látható&#10;&#10;Automatikusan generált leírás">
            <a:extLst>
              <a:ext uri="{FF2B5EF4-FFF2-40B4-BE49-F238E27FC236}">
                <a16:creationId xmlns:a16="http://schemas.microsoft.com/office/drawing/2014/main" id="{4149D4AE-19ED-4AAF-5809-CBDAD911BFC4}"/>
              </a:ext>
            </a:extLst>
          </p:cNvPr>
          <p:cNvPicPr>
            <a:picLocks noChangeAspect="1"/>
          </p:cNvPicPr>
          <p:nvPr/>
        </p:nvPicPr>
        <p:blipFill>
          <a:blip r:embed="rId4"/>
          <a:stretch>
            <a:fillRect/>
          </a:stretch>
        </p:blipFill>
        <p:spPr>
          <a:xfrm>
            <a:off x="6625244" y="3609924"/>
            <a:ext cx="3841053" cy="2874631"/>
          </a:xfrm>
          <a:prstGeom prst="rect">
            <a:avLst/>
          </a:prstGeom>
        </p:spPr>
      </p:pic>
    </p:spTree>
    <p:extLst>
      <p:ext uri="{BB962C8B-B14F-4D97-AF65-F5344CB8AC3E}">
        <p14:creationId xmlns:p14="http://schemas.microsoft.com/office/powerpoint/2010/main" val="237525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4000" b="1" dirty="0">
                <a:solidFill>
                  <a:schemeClr val="bg1"/>
                </a:solidFill>
                <a:cs typeface="Calibri Light"/>
              </a:rPr>
              <a:t>Tesztelés/III.</a:t>
            </a:r>
            <a:endParaRPr lang="hu-HU" sz="4000" dirty="0">
              <a:solidFill>
                <a:schemeClr val="bg1"/>
              </a:solidFill>
              <a:cs typeface="Calibri Light"/>
            </a:endParaRPr>
          </a:p>
        </p:txBody>
      </p:sp>
      <p:sp>
        <p:nvSpPr>
          <p:cNvPr id="3" name="Szövegdoboz 2">
            <a:extLst>
              <a:ext uri="{FF2B5EF4-FFF2-40B4-BE49-F238E27FC236}">
                <a16:creationId xmlns:a16="http://schemas.microsoft.com/office/drawing/2014/main" id="{A88D1287-ED22-A3CB-6423-32B375B03E6E}"/>
              </a:ext>
            </a:extLst>
          </p:cNvPr>
          <p:cNvSpPr txBox="1"/>
          <p:nvPr/>
        </p:nvSpPr>
        <p:spPr>
          <a:xfrm>
            <a:off x="0" y="2043428"/>
            <a:ext cx="11945389" cy="369332"/>
          </a:xfrm>
          <a:prstGeom prst="rect">
            <a:avLst/>
          </a:prstGeom>
          <a:noFill/>
        </p:spPr>
        <p:txBody>
          <a:bodyPr wrap="square" rtlCol="0">
            <a:spAutoFit/>
          </a:bodyPr>
          <a:lstStyle/>
          <a:p>
            <a:pPr algn="just">
              <a:spcAft>
                <a:spcPts val="600"/>
              </a:spcAft>
            </a:pPr>
            <a:r>
              <a:rPr lang="hu-HU" sz="1800" dirty="0">
                <a:effectLst/>
                <a:latin typeface="Times New Roman" panose="02020603050405020304" pitchFamily="18" charset="0"/>
                <a:ea typeface="Calibri" panose="020F0502020204030204" pitchFamily="34" charset="0"/>
                <a:cs typeface="Calibri" panose="020F0502020204030204" pitchFamily="34" charset="0"/>
              </a:rPr>
              <a:t>Tesztelni kellett az adatbázissal való kapcsolatot is, így megnéztük, hogy a felvett tanár adatai eltárolódnak-e a rendszerben.</a:t>
            </a:r>
          </a:p>
        </p:txBody>
      </p:sp>
      <p:pic>
        <p:nvPicPr>
          <p:cNvPr id="4" name="Kép 3" descr="A képen szöveg, képernyőkép, fedett pályás, számos látható&#10;&#10;Automatikusan generált leírás">
            <a:extLst>
              <a:ext uri="{FF2B5EF4-FFF2-40B4-BE49-F238E27FC236}">
                <a16:creationId xmlns:a16="http://schemas.microsoft.com/office/drawing/2014/main" id="{D187ACDD-1F17-A3E6-2AF5-C8A70D4478BC}"/>
              </a:ext>
            </a:extLst>
          </p:cNvPr>
          <p:cNvPicPr>
            <a:picLocks noChangeAspect="1"/>
          </p:cNvPicPr>
          <p:nvPr/>
        </p:nvPicPr>
        <p:blipFill>
          <a:blip r:embed="rId3"/>
          <a:stretch>
            <a:fillRect/>
          </a:stretch>
        </p:blipFill>
        <p:spPr>
          <a:xfrm>
            <a:off x="133002" y="2412760"/>
            <a:ext cx="10590415" cy="2548152"/>
          </a:xfrm>
          <a:prstGeom prst="rect">
            <a:avLst/>
          </a:prstGeom>
        </p:spPr>
      </p:pic>
    </p:spTree>
    <p:extLst>
      <p:ext uri="{BB962C8B-B14F-4D97-AF65-F5344CB8AC3E}">
        <p14:creationId xmlns:p14="http://schemas.microsoft.com/office/powerpoint/2010/main" val="224903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4000" b="1" dirty="0">
                <a:solidFill>
                  <a:schemeClr val="bg1"/>
                </a:solidFill>
                <a:cs typeface="Calibri Light"/>
              </a:rPr>
              <a:t>Tesztelés/IV.</a:t>
            </a:r>
            <a:endParaRPr lang="hu-HU" sz="4000" dirty="0">
              <a:solidFill>
                <a:schemeClr val="bg1"/>
              </a:solidFill>
              <a:cs typeface="Calibri Light"/>
            </a:endParaRPr>
          </a:p>
        </p:txBody>
      </p:sp>
      <p:sp>
        <p:nvSpPr>
          <p:cNvPr id="3" name="Szövegdoboz 2">
            <a:extLst>
              <a:ext uri="{FF2B5EF4-FFF2-40B4-BE49-F238E27FC236}">
                <a16:creationId xmlns:a16="http://schemas.microsoft.com/office/drawing/2014/main" id="{A88D1287-ED22-A3CB-6423-32B375B03E6E}"/>
              </a:ext>
            </a:extLst>
          </p:cNvPr>
          <p:cNvSpPr txBox="1"/>
          <p:nvPr/>
        </p:nvSpPr>
        <p:spPr>
          <a:xfrm>
            <a:off x="252036" y="1700150"/>
            <a:ext cx="11163584" cy="923330"/>
          </a:xfrm>
          <a:prstGeom prst="rect">
            <a:avLst/>
          </a:prstGeom>
          <a:noFill/>
        </p:spPr>
        <p:txBody>
          <a:bodyPr wrap="square" rtlCol="0">
            <a:spAutoFit/>
          </a:bodyPr>
          <a:lstStyle/>
          <a:p>
            <a:pPr>
              <a:spcAft>
                <a:spcPts val="600"/>
              </a:spcAft>
            </a:pPr>
            <a:r>
              <a:rPr lang="hu-HU" sz="1800" dirty="0">
                <a:effectLst/>
                <a:latin typeface="Times New Roman" panose="02020603050405020304" pitchFamily="18" charset="0"/>
                <a:ea typeface="Calibri" panose="020F0502020204030204" pitchFamily="34" charset="0"/>
                <a:cs typeface="Calibri" panose="020F0502020204030204" pitchFamily="34" charset="0"/>
              </a:rPr>
              <a:t>Próbáltunk direkt hibákat is generálni, hogy kizárjuk az esetleges problémákat. Például bejelentkezésnél hibás jelszót adtunk meg. Ekkor a rendszer elküldte a megfelelő hiba üzenetet. Ugyan így a regisztrációt is szabotáltuk rossz második jelszóval.</a:t>
            </a:r>
          </a:p>
        </p:txBody>
      </p:sp>
      <p:pic>
        <p:nvPicPr>
          <p:cNvPr id="7" name="Kép 6">
            <a:extLst>
              <a:ext uri="{FF2B5EF4-FFF2-40B4-BE49-F238E27FC236}">
                <a16:creationId xmlns:a16="http://schemas.microsoft.com/office/drawing/2014/main" id="{8C68A208-1FEB-D41A-BF3F-162991FA9182}"/>
              </a:ext>
            </a:extLst>
          </p:cNvPr>
          <p:cNvPicPr>
            <a:picLocks noChangeAspect="1"/>
          </p:cNvPicPr>
          <p:nvPr/>
        </p:nvPicPr>
        <p:blipFill>
          <a:blip r:embed="rId3"/>
          <a:stretch>
            <a:fillRect/>
          </a:stretch>
        </p:blipFill>
        <p:spPr>
          <a:xfrm>
            <a:off x="1112717" y="2620464"/>
            <a:ext cx="2764974" cy="3796111"/>
          </a:xfrm>
          <a:prstGeom prst="rect">
            <a:avLst/>
          </a:prstGeom>
        </p:spPr>
      </p:pic>
      <p:pic>
        <p:nvPicPr>
          <p:cNvPr id="8" name="Kép 7">
            <a:extLst>
              <a:ext uri="{FF2B5EF4-FFF2-40B4-BE49-F238E27FC236}">
                <a16:creationId xmlns:a16="http://schemas.microsoft.com/office/drawing/2014/main" id="{912FC878-1F11-280F-CEEF-E70516C85A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486" y="2620464"/>
            <a:ext cx="2764974" cy="4085106"/>
          </a:xfrm>
          <a:prstGeom prst="rect">
            <a:avLst/>
          </a:prstGeom>
        </p:spPr>
      </p:pic>
    </p:spTree>
    <p:extLst>
      <p:ext uri="{BB962C8B-B14F-4D97-AF65-F5344CB8AC3E}">
        <p14:creationId xmlns:p14="http://schemas.microsoft.com/office/powerpoint/2010/main" val="2046389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4000" b="1" dirty="0">
                <a:solidFill>
                  <a:schemeClr val="bg1"/>
                </a:solidFill>
                <a:cs typeface="Calibri Light"/>
              </a:rPr>
              <a:t>Fejlesztési tervek</a:t>
            </a:r>
            <a:endParaRPr lang="hu-HU" sz="4000" dirty="0">
              <a:solidFill>
                <a:schemeClr val="bg1"/>
              </a:solidFill>
              <a:cs typeface="Calibri Light"/>
            </a:endParaRPr>
          </a:p>
        </p:txBody>
      </p:sp>
      <p:sp>
        <p:nvSpPr>
          <p:cNvPr id="3" name="Szövegdoboz 2">
            <a:extLst>
              <a:ext uri="{FF2B5EF4-FFF2-40B4-BE49-F238E27FC236}">
                <a16:creationId xmlns:a16="http://schemas.microsoft.com/office/drawing/2014/main" id="{A88D1287-ED22-A3CB-6423-32B375B03E6E}"/>
              </a:ext>
            </a:extLst>
          </p:cNvPr>
          <p:cNvSpPr txBox="1"/>
          <p:nvPr/>
        </p:nvSpPr>
        <p:spPr>
          <a:xfrm>
            <a:off x="252036" y="1700150"/>
            <a:ext cx="11163584" cy="923330"/>
          </a:xfrm>
          <a:prstGeom prst="rect">
            <a:avLst/>
          </a:prstGeom>
          <a:noFill/>
        </p:spPr>
        <p:txBody>
          <a:bodyPr wrap="square" rtlCol="0">
            <a:spAutoFit/>
          </a:bodyPr>
          <a:lstStyle/>
          <a:p>
            <a:pPr>
              <a:spcAft>
                <a:spcPts val="600"/>
              </a:spcAft>
            </a:pPr>
            <a:r>
              <a:rPr lang="hu-HU" sz="1800" dirty="0">
                <a:effectLst/>
                <a:latin typeface="Times New Roman" panose="02020603050405020304" pitchFamily="18" charset="0"/>
                <a:ea typeface="Calibri" panose="020F0502020204030204" pitchFamily="34" charset="0"/>
                <a:cs typeface="Calibri" panose="020F0502020204030204" pitchFamily="34" charset="0"/>
              </a:rPr>
              <a:t>A jövőben még szeretnénk kiegészíteni az Információk oldalt egy blog résszel, ahol az aktuális híreket vagy cikkeket tudjuk feltölteni. Ehhez már létre hoztuk az admin felületet, a filament dokumentációját felhasználva, de sajnos a z időnk nem engedte a befejezést.</a:t>
            </a:r>
          </a:p>
        </p:txBody>
      </p:sp>
      <p:pic>
        <p:nvPicPr>
          <p:cNvPr id="4" name="Kép 3">
            <a:extLst>
              <a:ext uri="{FF2B5EF4-FFF2-40B4-BE49-F238E27FC236}">
                <a16:creationId xmlns:a16="http://schemas.microsoft.com/office/drawing/2014/main" id="{32112437-1E2F-621D-74B5-6EE4455129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337" y="2747184"/>
            <a:ext cx="3646927" cy="1851026"/>
          </a:xfrm>
          <a:prstGeom prst="rect">
            <a:avLst/>
          </a:prstGeom>
        </p:spPr>
      </p:pic>
      <p:pic>
        <p:nvPicPr>
          <p:cNvPr id="5" name="Kép 4" descr="A képen szöveg látható&#10;&#10;Automatikusan generált leírás">
            <a:extLst>
              <a:ext uri="{FF2B5EF4-FFF2-40B4-BE49-F238E27FC236}">
                <a16:creationId xmlns:a16="http://schemas.microsoft.com/office/drawing/2014/main" id="{E3D8140C-D879-4B52-1E1E-10B5611A12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3383" y="2731804"/>
            <a:ext cx="3600450" cy="1851025"/>
          </a:xfrm>
          <a:prstGeom prst="rect">
            <a:avLst/>
          </a:prstGeom>
        </p:spPr>
      </p:pic>
      <p:sp>
        <p:nvSpPr>
          <p:cNvPr id="10" name="Szövegdoboz 9">
            <a:extLst>
              <a:ext uri="{FF2B5EF4-FFF2-40B4-BE49-F238E27FC236}">
                <a16:creationId xmlns:a16="http://schemas.microsoft.com/office/drawing/2014/main" id="{DEDBE628-3D0A-71FF-5D09-A5EADA170C28}"/>
              </a:ext>
            </a:extLst>
          </p:cNvPr>
          <p:cNvSpPr txBox="1"/>
          <p:nvPr/>
        </p:nvSpPr>
        <p:spPr>
          <a:xfrm>
            <a:off x="215230" y="4804775"/>
            <a:ext cx="8973243" cy="923330"/>
          </a:xfrm>
          <a:prstGeom prst="rect">
            <a:avLst/>
          </a:prstGeom>
          <a:noFill/>
        </p:spPr>
        <p:txBody>
          <a:bodyPr wrap="square" rtlCol="0">
            <a:spAutoFit/>
          </a:bodyPr>
          <a:lstStyle/>
          <a:p>
            <a:r>
              <a:rPr lang="hu-HU" sz="1800" dirty="0">
                <a:effectLst/>
                <a:latin typeface="Times New Roman" panose="02020603050405020304" pitchFamily="18" charset="0"/>
                <a:ea typeface="Calibri" panose="020F0502020204030204" pitchFamily="34" charset="0"/>
                <a:cs typeface="Calibri" panose="020F0502020204030204" pitchFamily="34" charset="0"/>
              </a:rPr>
              <a:t>Ezen kívül szeretnénk még, ha értékelhetőek lennének a tanárok. Ezzel is könnyítve a minőségi oktatók kiemelkedését az oldalon. Öt csillagos rendszerben lehetne értékelni az óraadókat.</a:t>
            </a:r>
          </a:p>
          <a:p>
            <a:endParaRPr lang="hu-HU" dirty="0"/>
          </a:p>
        </p:txBody>
      </p:sp>
      <p:pic>
        <p:nvPicPr>
          <p:cNvPr id="11" name="Kép 10" descr="A képen szöveg látható&#10;&#10;Automatikusan generált leírás">
            <a:extLst>
              <a:ext uri="{FF2B5EF4-FFF2-40B4-BE49-F238E27FC236}">
                <a16:creationId xmlns:a16="http://schemas.microsoft.com/office/drawing/2014/main" id="{0032A747-0EC9-7F61-A7F7-76E34D9FAF8F}"/>
              </a:ext>
            </a:extLst>
          </p:cNvPr>
          <p:cNvPicPr>
            <a:picLocks noChangeAspect="1"/>
          </p:cNvPicPr>
          <p:nvPr/>
        </p:nvPicPr>
        <p:blipFill>
          <a:blip r:embed="rId5"/>
          <a:stretch>
            <a:fillRect/>
          </a:stretch>
        </p:blipFill>
        <p:spPr>
          <a:xfrm>
            <a:off x="9787266" y="4696840"/>
            <a:ext cx="1805940" cy="922020"/>
          </a:xfrm>
          <a:prstGeom prst="rect">
            <a:avLst/>
          </a:prstGeom>
        </p:spPr>
      </p:pic>
      <p:sp>
        <p:nvSpPr>
          <p:cNvPr id="12" name="Szövegdoboz 11">
            <a:extLst>
              <a:ext uri="{FF2B5EF4-FFF2-40B4-BE49-F238E27FC236}">
                <a16:creationId xmlns:a16="http://schemas.microsoft.com/office/drawing/2014/main" id="{75149A70-25C4-D253-3A7C-56444E59F54A}"/>
              </a:ext>
            </a:extLst>
          </p:cNvPr>
          <p:cNvSpPr txBox="1"/>
          <p:nvPr/>
        </p:nvSpPr>
        <p:spPr>
          <a:xfrm>
            <a:off x="321337" y="5991786"/>
            <a:ext cx="8636924" cy="646331"/>
          </a:xfrm>
          <a:prstGeom prst="rect">
            <a:avLst/>
          </a:prstGeom>
          <a:noFill/>
        </p:spPr>
        <p:txBody>
          <a:bodyPr wrap="square" rtlCol="0">
            <a:spAutoFit/>
          </a:bodyPr>
          <a:lstStyle/>
          <a:p>
            <a:r>
              <a:rPr lang="hu-HU" sz="1800" dirty="0">
                <a:effectLst/>
                <a:latin typeface="Times New Roman" panose="02020603050405020304" pitchFamily="18" charset="0"/>
                <a:ea typeface="Calibri" panose="020F0502020204030204" pitchFamily="34" charset="0"/>
                <a:cs typeface="Calibri" panose="020F0502020204030204" pitchFamily="34" charset="0"/>
              </a:rPr>
              <a:t>A social média felületeit is szeretnénk a későbbiekben csatlakoztatni a weboldalunkhoz. </a:t>
            </a:r>
          </a:p>
          <a:p>
            <a:endParaRPr lang="hu-HU" dirty="0"/>
          </a:p>
        </p:txBody>
      </p:sp>
      <p:pic>
        <p:nvPicPr>
          <p:cNvPr id="13" name="Kép 12">
            <a:extLst>
              <a:ext uri="{FF2B5EF4-FFF2-40B4-BE49-F238E27FC236}">
                <a16:creationId xmlns:a16="http://schemas.microsoft.com/office/drawing/2014/main" id="{8C5B07D9-489A-1E13-9BE6-143EDE5E099E}"/>
              </a:ext>
            </a:extLst>
          </p:cNvPr>
          <p:cNvPicPr>
            <a:picLocks noChangeAspect="1"/>
          </p:cNvPicPr>
          <p:nvPr/>
        </p:nvPicPr>
        <p:blipFill>
          <a:blip r:embed="rId6"/>
          <a:stretch>
            <a:fillRect/>
          </a:stretch>
        </p:blipFill>
        <p:spPr>
          <a:xfrm>
            <a:off x="9307722" y="5685342"/>
            <a:ext cx="762000" cy="838200"/>
          </a:xfrm>
          <a:prstGeom prst="rect">
            <a:avLst/>
          </a:prstGeom>
        </p:spPr>
      </p:pic>
      <p:pic>
        <p:nvPicPr>
          <p:cNvPr id="15" name="Kép 14">
            <a:extLst>
              <a:ext uri="{FF2B5EF4-FFF2-40B4-BE49-F238E27FC236}">
                <a16:creationId xmlns:a16="http://schemas.microsoft.com/office/drawing/2014/main" id="{8652DAFB-7899-6826-5B94-913051A2676C}"/>
              </a:ext>
            </a:extLst>
          </p:cNvPr>
          <p:cNvPicPr>
            <a:picLocks noChangeAspect="1"/>
          </p:cNvPicPr>
          <p:nvPr/>
        </p:nvPicPr>
        <p:blipFill>
          <a:blip r:embed="rId7"/>
          <a:stretch>
            <a:fillRect/>
          </a:stretch>
        </p:blipFill>
        <p:spPr>
          <a:xfrm>
            <a:off x="10223640" y="5700582"/>
            <a:ext cx="769620" cy="807720"/>
          </a:xfrm>
          <a:prstGeom prst="rect">
            <a:avLst/>
          </a:prstGeom>
        </p:spPr>
      </p:pic>
    </p:spTree>
    <p:extLst>
      <p:ext uri="{BB962C8B-B14F-4D97-AF65-F5344CB8AC3E}">
        <p14:creationId xmlns:p14="http://schemas.microsoft.com/office/powerpoint/2010/main" val="1274109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5400" dirty="0">
                <a:solidFill>
                  <a:schemeClr val="bg1"/>
                </a:solidFill>
              </a:rPr>
              <a:t>A projekt felosztása</a:t>
            </a:r>
            <a:endParaRPr lang="hu-HU" sz="4000" dirty="0">
              <a:solidFill>
                <a:schemeClr val="bg1"/>
              </a:solidFill>
              <a:cs typeface="Calibri Light"/>
            </a:endParaRPr>
          </a:p>
        </p:txBody>
      </p:sp>
      <p:sp>
        <p:nvSpPr>
          <p:cNvPr id="4" name="Alcím 2">
            <a:extLst>
              <a:ext uri="{FF2B5EF4-FFF2-40B4-BE49-F238E27FC236}">
                <a16:creationId xmlns:a16="http://schemas.microsoft.com/office/drawing/2014/main" id="{7843A518-8F86-4DA5-922A-EB09B3975581}"/>
              </a:ext>
            </a:extLst>
          </p:cNvPr>
          <p:cNvSpPr txBox="1">
            <a:spLocks/>
          </p:cNvSpPr>
          <p:nvPr/>
        </p:nvSpPr>
        <p:spPr>
          <a:xfrm>
            <a:off x="1238644" y="1920107"/>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Törekedtünk arra, hogy mindenki részt vegyen minden munkafolyamatban valamennyire. Ezért mindenki kapott Backend és Frontend feladatot is.</a:t>
            </a:r>
          </a:p>
          <a:p>
            <a:endParaRPr lang="hu-HU" dirty="0"/>
          </a:p>
        </p:txBody>
      </p:sp>
    </p:spTree>
    <p:extLst>
      <p:ext uri="{BB962C8B-B14F-4D97-AF65-F5344CB8AC3E}">
        <p14:creationId xmlns:p14="http://schemas.microsoft.com/office/powerpoint/2010/main" val="4035062968"/>
      </p:ext>
    </p:extLst>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4000" b="1" dirty="0">
                <a:solidFill>
                  <a:schemeClr val="bg1"/>
                </a:solidFill>
                <a:cs typeface="Calibri Light"/>
              </a:rPr>
              <a:t>Csapatmunka</a:t>
            </a:r>
            <a:endParaRPr lang="hu-HU" sz="4000" dirty="0">
              <a:solidFill>
                <a:schemeClr val="bg1"/>
              </a:solidFill>
              <a:cs typeface="Calibri Light"/>
            </a:endParaRPr>
          </a:p>
        </p:txBody>
      </p:sp>
      <p:sp>
        <p:nvSpPr>
          <p:cNvPr id="6" name="Szövegdoboz 5">
            <a:extLst>
              <a:ext uri="{FF2B5EF4-FFF2-40B4-BE49-F238E27FC236}">
                <a16:creationId xmlns:a16="http://schemas.microsoft.com/office/drawing/2014/main" id="{53E24DCF-069A-CD17-F630-77A01CED01C7}"/>
              </a:ext>
            </a:extLst>
          </p:cNvPr>
          <p:cNvSpPr txBox="1"/>
          <p:nvPr/>
        </p:nvSpPr>
        <p:spPr>
          <a:xfrm>
            <a:off x="1787236" y="2294313"/>
            <a:ext cx="8171411" cy="1200329"/>
          </a:xfrm>
          <a:prstGeom prst="rect">
            <a:avLst/>
          </a:prstGeom>
          <a:noFill/>
        </p:spPr>
        <p:txBody>
          <a:bodyPr wrap="square" rtlCol="0">
            <a:spAutoFit/>
          </a:bodyPr>
          <a:lstStyle/>
          <a:p>
            <a:r>
              <a:rPr lang="hu-HU" dirty="0"/>
              <a:t>A csapat a kommunikációt többnyire a </a:t>
            </a:r>
            <a:r>
              <a:rPr lang="hu-HU" dirty="0" err="1"/>
              <a:t>Teams</a:t>
            </a:r>
            <a:r>
              <a:rPr lang="hu-HU" dirty="0"/>
              <a:t> felületén oldotta meg.</a:t>
            </a:r>
          </a:p>
          <a:p>
            <a:endParaRPr lang="hu-HU" dirty="0"/>
          </a:p>
          <a:p>
            <a:r>
              <a:rPr lang="hu-HU" dirty="0"/>
              <a:t>A könnyebb munkamegosztás érdekében a GitHub-</a:t>
            </a:r>
            <a:r>
              <a:rPr lang="hu-HU" dirty="0" err="1"/>
              <a:t>on</a:t>
            </a:r>
            <a:r>
              <a:rPr lang="hu-HU" dirty="0"/>
              <a:t> osztottuk meg a fájlokat egymással. A GitHub nagy segítség volt a munkafolyamat összefésülésében.</a:t>
            </a:r>
          </a:p>
        </p:txBody>
      </p:sp>
      <p:pic>
        <p:nvPicPr>
          <p:cNvPr id="2050" name="Picture 2" descr="GitHub is Now Being Used by Over 100 Million Developers - Thurrott.com">
            <a:extLst>
              <a:ext uri="{FF2B5EF4-FFF2-40B4-BE49-F238E27FC236}">
                <a16:creationId xmlns:a16="http://schemas.microsoft.com/office/drawing/2014/main" id="{E68BF689-A4EF-5E2D-1F96-D658623EE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782" y="4370451"/>
            <a:ext cx="3099608" cy="17357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Microsoft Teams Used For? | Computer Geeks | Bristol">
            <a:extLst>
              <a:ext uri="{FF2B5EF4-FFF2-40B4-BE49-F238E27FC236}">
                <a16:creationId xmlns:a16="http://schemas.microsoft.com/office/drawing/2014/main" id="{183A6A2E-E3E2-BD7B-C43D-9D48105A0A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4668" y="4370451"/>
            <a:ext cx="3013710" cy="1687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382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BD7CC6-2F7F-4587-8E92-D041AB2CE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7ED1F4-19EF-4BC2-A6EA-DF1525142B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EE7C14F-442F-4416-A4A9-6DA10263A4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97AC4CCD-70AA-4916-97EA-D9C12FED1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5694289-EA59-4679-9DB4-0646321A8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2EDAD0A-6995-496D-9789-A34C66F5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CBBB211-248C-4F94-900A-80CD8D52F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48DCC953-87D5-419D-A529-94A946251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F67D0B7-A0F4-47EB-8DF7-2630C056AB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A3919D60-F174-4FEB-9E9D-5AF6BD659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8EF7474-F1F7-47A7-AF33-E38A86EBF6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4" name="Straight Connector 23">
              <a:extLst>
                <a:ext uri="{FF2B5EF4-FFF2-40B4-BE49-F238E27FC236}">
                  <a16:creationId xmlns:a16="http://schemas.microsoft.com/office/drawing/2014/main" id="{8B14C3B3-01E7-4DD2-80BC-D6605BDB3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9E2ED25-9BE8-462A-BE54-D3E506DBA2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3E48329-07A0-4DBB-9D0C-0614AE372F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D609B4-86D5-44D5-8511-42AE9B129B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912E1BF-76C2-49D5-A5AC-1CE20255C4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4E6722B-B0C0-4A43-91F6-6E2D6E2D7F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8EAB6DA-9741-4668-8E47-957CD5151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6EC6AA-9E44-4DD2-B718-EE04111414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38DE653-B3C7-49E5-A3B0-6C00B26083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90AE89EB-4F51-4181-9475-7E1048FB3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B78285A0-9022-40FD-B520-91444BA163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0E2EED1A-F137-41BB-A555-7CDFF9C33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E1EC980-DEDC-41BF-995C-1D471C90EC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2F9486-DC13-4EDD-82CE-7FFC6F4846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46A2475-19E5-46B8-B7FE-C2CF42971F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7365E7E7-4951-9505-FD20-F83E4247C8D4}"/>
              </a:ext>
            </a:extLst>
          </p:cNvPr>
          <p:cNvSpPr>
            <a:spLocks noGrp="1"/>
          </p:cNvSpPr>
          <p:nvPr>
            <p:ph type="ctrTitle"/>
          </p:nvPr>
        </p:nvSpPr>
        <p:spPr>
          <a:xfrm>
            <a:off x="285457" y="4187364"/>
            <a:ext cx="5789185" cy="2087424"/>
          </a:xfrm>
          <a:noFill/>
        </p:spPr>
        <p:txBody>
          <a:bodyPr anchor="t">
            <a:normAutofit/>
          </a:bodyPr>
          <a:lstStyle/>
          <a:p>
            <a:pPr algn="l"/>
            <a:r>
              <a:rPr lang="hu-HU" sz="4800" dirty="0">
                <a:solidFill>
                  <a:schemeClr val="bg1"/>
                </a:solidFill>
                <a:cs typeface="Calibri Light"/>
              </a:rPr>
              <a:t>Köszönjük a figyelmet!</a:t>
            </a:r>
            <a:endParaRPr lang="hu-HU" sz="4800" dirty="0">
              <a:solidFill>
                <a:schemeClr val="bg1"/>
              </a:solidFill>
            </a:endParaRPr>
          </a:p>
        </p:txBody>
      </p:sp>
      <p:sp>
        <p:nvSpPr>
          <p:cNvPr id="3" name="Alcím 2">
            <a:extLst>
              <a:ext uri="{FF2B5EF4-FFF2-40B4-BE49-F238E27FC236}">
                <a16:creationId xmlns:a16="http://schemas.microsoft.com/office/drawing/2014/main" id="{34A4DE51-868B-7FCF-C8D3-CFA8001C26EA}"/>
              </a:ext>
            </a:extLst>
          </p:cNvPr>
          <p:cNvSpPr>
            <a:spLocks noGrp="1"/>
          </p:cNvSpPr>
          <p:nvPr>
            <p:ph type="subTitle" idx="1"/>
          </p:nvPr>
        </p:nvSpPr>
        <p:spPr>
          <a:xfrm>
            <a:off x="6701234" y="5638239"/>
            <a:ext cx="5494550" cy="2097586"/>
          </a:xfrm>
          <a:noFill/>
        </p:spPr>
        <p:txBody>
          <a:bodyPr vert="horz" lIns="91440" tIns="45720" rIns="91440" bIns="45720" rtlCol="0" anchor="t">
            <a:normAutofit/>
          </a:bodyPr>
          <a:lstStyle/>
          <a:p>
            <a:pPr algn="l"/>
            <a:r>
              <a:rPr lang="hu-HU" dirty="0">
                <a:solidFill>
                  <a:schemeClr val="bg1"/>
                </a:solidFill>
                <a:cs typeface="Calibri"/>
              </a:rPr>
              <a:t>Készítette:</a:t>
            </a:r>
          </a:p>
          <a:p>
            <a:pPr algn="l"/>
            <a:r>
              <a:rPr lang="hu-HU" dirty="0">
                <a:solidFill>
                  <a:schemeClr val="bg1"/>
                </a:solidFill>
                <a:cs typeface="Calibri"/>
              </a:rPr>
              <a:t>Kasza Imre, Pirik Zsolt , Tóth Sági Andrea</a:t>
            </a:r>
          </a:p>
        </p:txBody>
      </p:sp>
      <p:pic>
        <p:nvPicPr>
          <p:cNvPr id="4" name="Kép 4" descr="A képen személy, csoport, pózolás, asztal látható&#10;&#10;Automatikusan generált leírás">
            <a:extLst>
              <a:ext uri="{FF2B5EF4-FFF2-40B4-BE49-F238E27FC236}">
                <a16:creationId xmlns:a16="http://schemas.microsoft.com/office/drawing/2014/main" id="{A8E0E434-CDF9-97E6-96AC-6AC232FB646A}"/>
              </a:ext>
            </a:extLst>
          </p:cNvPr>
          <p:cNvPicPr>
            <a:picLocks noChangeAspect="1"/>
          </p:cNvPicPr>
          <p:nvPr/>
        </p:nvPicPr>
        <p:blipFill>
          <a:blip r:embed="rId3"/>
          <a:stretch>
            <a:fillRect/>
          </a:stretch>
        </p:blipFill>
        <p:spPr>
          <a:xfrm>
            <a:off x="1439" y="1332180"/>
            <a:ext cx="12194345" cy="1856766"/>
          </a:xfrm>
          <a:prstGeom prst="rect">
            <a:avLst/>
          </a:prstGeom>
        </p:spPr>
      </p:pic>
      <p:grpSp>
        <p:nvGrpSpPr>
          <p:cNvPr id="43" name="Group 42">
            <a:extLst>
              <a:ext uri="{FF2B5EF4-FFF2-40B4-BE49-F238E27FC236}">
                <a16:creationId xmlns:a16="http://schemas.microsoft.com/office/drawing/2014/main" id="{91CD8CAA-4614-4393-ADD7-7FDFD8ABD7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4" name="Straight Connector 43">
              <a:extLst>
                <a:ext uri="{FF2B5EF4-FFF2-40B4-BE49-F238E27FC236}">
                  <a16:creationId xmlns:a16="http://schemas.microsoft.com/office/drawing/2014/main" id="{89F5BF84-4D12-40EB-B3CA-72B55341A8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CF91815-2B4A-44C8-BAC2-6732AD11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23960DB-F7E9-40C5-BDC7-9700C71B1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95623C8-E3C3-425E-B186-ADFF5B6702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1404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4000" b="1" dirty="0">
                <a:solidFill>
                  <a:srgbClr val="FFFFFF"/>
                </a:solidFill>
              </a:rPr>
              <a:t>A program célja:</a:t>
            </a:r>
            <a:endParaRPr lang="hu-HU" sz="4000" dirty="0">
              <a:solidFill>
                <a:srgbClr val="FFFFFF"/>
              </a:solidFill>
              <a:cs typeface="Calibri Light"/>
            </a:endParaRPr>
          </a:p>
        </p:txBody>
      </p:sp>
      <p:sp>
        <p:nvSpPr>
          <p:cNvPr id="3" name="Tartalom helye 2">
            <a:extLst>
              <a:ext uri="{FF2B5EF4-FFF2-40B4-BE49-F238E27FC236}">
                <a16:creationId xmlns:a16="http://schemas.microsoft.com/office/drawing/2014/main" id="{256A137B-A16F-43E4-2B89-D0B744970201}"/>
              </a:ext>
            </a:extLst>
          </p:cNvPr>
          <p:cNvSpPr>
            <a:spLocks noGrp="1"/>
          </p:cNvSpPr>
          <p:nvPr>
            <p:ph idx="1"/>
          </p:nvPr>
        </p:nvSpPr>
        <p:spPr>
          <a:xfrm>
            <a:off x="1684631" y="2112579"/>
            <a:ext cx="8922203" cy="1256411"/>
          </a:xfrm>
        </p:spPr>
        <p:txBody>
          <a:bodyPr vert="horz" lIns="91440" tIns="45720" rIns="91440" bIns="45720" rtlCol="0" anchor="t">
            <a:normAutofit fontScale="77500" lnSpcReduction="20000"/>
          </a:bodyPr>
          <a:lstStyle/>
          <a:p>
            <a:pPr marL="184785" indent="-184785" defTabSz="740664">
              <a:spcBef>
                <a:spcPts val="810"/>
              </a:spcBef>
            </a:pPr>
            <a:r>
              <a:rPr lang="hu-HU" sz="3200" dirty="0">
                <a:effectLst/>
                <a:latin typeface="Calibri" panose="020F0502020204030204" pitchFamily="34" charset="0"/>
                <a:ea typeface="Calibri" panose="020F0502020204030204" pitchFamily="34" charset="0"/>
              </a:rPr>
              <a:t>Az alkalmazás célja, hogy tanárok és diákok könnyen egymásra találjanak.</a:t>
            </a:r>
          </a:p>
          <a:p>
            <a:pPr marL="184785" indent="-184785" defTabSz="740664">
              <a:spcBef>
                <a:spcPts val="810"/>
              </a:spcBef>
            </a:pPr>
            <a:r>
              <a:rPr lang="hu-HU" sz="3200" kern="1200" dirty="0">
                <a:latin typeface="+mn-lt"/>
                <a:ea typeface="+mn-lt"/>
                <a:cs typeface="+mn-lt"/>
              </a:rPr>
              <a:t>Segítséget szeretnénk nyújtani a  tanuláshoz és a felvételikhez. </a:t>
            </a:r>
            <a:endParaRPr lang="hu-HU" sz="3200" dirty="0">
              <a:cs typeface="Calibri"/>
            </a:endParaRPr>
          </a:p>
        </p:txBody>
      </p:sp>
      <p:sp>
        <p:nvSpPr>
          <p:cNvPr id="5" name="Szövegdoboz 4">
            <a:extLst>
              <a:ext uri="{FF2B5EF4-FFF2-40B4-BE49-F238E27FC236}">
                <a16:creationId xmlns:a16="http://schemas.microsoft.com/office/drawing/2014/main" id="{C69844C7-DEBE-3E59-F1E6-E61D0C4E26CB}"/>
              </a:ext>
            </a:extLst>
          </p:cNvPr>
          <p:cNvSpPr txBox="1"/>
          <p:nvPr/>
        </p:nvSpPr>
        <p:spPr>
          <a:xfrm>
            <a:off x="1600377" y="3740793"/>
            <a:ext cx="9015187" cy="6408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40664">
              <a:spcAft>
                <a:spcPts val="600"/>
              </a:spcAft>
            </a:pPr>
            <a:r>
              <a:rPr lang="hu-HU" sz="3564" b="1" kern="1200" dirty="0">
                <a:solidFill>
                  <a:schemeClr val="tx1"/>
                </a:solidFill>
                <a:latin typeface="Calibri Light"/>
                <a:ea typeface="+mn-ea"/>
                <a:cs typeface="+mn-cs"/>
              </a:rPr>
              <a:t>Főbb céljaink</a:t>
            </a:r>
            <a:r>
              <a:rPr lang="hu-HU" sz="3564" kern="1200" dirty="0">
                <a:solidFill>
                  <a:schemeClr val="tx1"/>
                </a:solidFill>
                <a:latin typeface="Calibri Light"/>
                <a:ea typeface="+mn-ea"/>
                <a:cs typeface="Calibri Light"/>
              </a:rPr>
              <a:t>​</a:t>
            </a:r>
            <a:endParaRPr lang="hu-HU" dirty="0"/>
          </a:p>
        </p:txBody>
      </p:sp>
      <p:graphicFrame>
        <p:nvGraphicFramePr>
          <p:cNvPr id="9" name="Szövegdoboz 5">
            <a:extLst>
              <a:ext uri="{FF2B5EF4-FFF2-40B4-BE49-F238E27FC236}">
                <a16:creationId xmlns:a16="http://schemas.microsoft.com/office/drawing/2014/main" id="{03C4276E-57E3-657C-BE15-F7F938661707}"/>
              </a:ext>
            </a:extLst>
          </p:cNvPr>
          <p:cNvGraphicFramePr/>
          <p:nvPr>
            <p:extLst>
              <p:ext uri="{D42A27DB-BD31-4B8C-83A1-F6EECF244321}">
                <p14:modId xmlns:p14="http://schemas.microsoft.com/office/powerpoint/2010/main" val="2938776316"/>
              </p:ext>
            </p:extLst>
          </p:nvPr>
        </p:nvGraphicFramePr>
        <p:xfrm>
          <a:off x="1600376" y="4425890"/>
          <a:ext cx="8743702" cy="1879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0691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4000" b="1" dirty="0">
                <a:solidFill>
                  <a:schemeClr val="bg1"/>
                </a:solidFill>
                <a:ea typeface="+mj-lt"/>
                <a:cs typeface="+mj-lt"/>
              </a:rPr>
              <a:t>A program funkciók: </a:t>
            </a:r>
            <a:endParaRPr lang="hu-HU" sz="4000" b="1">
              <a:solidFill>
                <a:schemeClr val="bg1"/>
              </a:solidFill>
              <a:cs typeface="Calibri Light"/>
            </a:endParaRPr>
          </a:p>
        </p:txBody>
      </p:sp>
      <p:graphicFrame>
        <p:nvGraphicFramePr>
          <p:cNvPr id="17" name="Tartalom helye 2">
            <a:extLst>
              <a:ext uri="{FF2B5EF4-FFF2-40B4-BE49-F238E27FC236}">
                <a16:creationId xmlns:a16="http://schemas.microsoft.com/office/drawing/2014/main" id="{27476D0A-4A64-DD37-954B-C8E59EEF512B}"/>
              </a:ext>
            </a:extLst>
          </p:cNvPr>
          <p:cNvGraphicFramePr>
            <a:graphicFrameLocks noGrp="1"/>
          </p:cNvGraphicFramePr>
          <p:nvPr>
            <p:extLst>
              <p:ext uri="{D42A27DB-BD31-4B8C-83A1-F6EECF244321}">
                <p14:modId xmlns:p14="http://schemas.microsoft.com/office/powerpoint/2010/main" val="1024422910"/>
              </p:ext>
            </p:extLst>
          </p:nvPr>
        </p:nvGraphicFramePr>
        <p:xfrm>
          <a:off x="902776" y="2789967"/>
          <a:ext cx="10512844" cy="2946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98184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5400" dirty="0">
                <a:solidFill>
                  <a:schemeClr val="bg1"/>
                </a:solidFill>
              </a:rPr>
              <a:t>A programról/ Regisztráció</a:t>
            </a:r>
            <a:endParaRPr lang="hu-HU" sz="4000" dirty="0">
              <a:solidFill>
                <a:schemeClr val="bg1"/>
              </a:solidFill>
              <a:cs typeface="Calibri Light"/>
            </a:endParaRPr>
          </a:p>
        </p:txBody>
      </p:sp>
      <p:sp>
        <p:nvSpPr>
          <p:cNvPr id="4" name="Alcím 2">
            <a:extLst>
              <a:ext uri="{FF2B5EF4-FFF2-40B4-BE49-F238E27FC236}">
                <a16:creationId xmlns:a16="http://schemas.microsoft.com/office/drawing/2014/main" id="{7843A518-8F86-4DA5-922A-EB09B3975581}"/>
              </a:ext>
            </a:extLst>
          </p:cNvPr>
          <p:cNvSpPr txBox="1">
            <a:spLocks/>
          </p:cNvSpPr>
          <p:nvPr/>
        </p:nvSpPr>
        <p:spPr>
          <a:xfrm>
            <a:off x="1238644" y="1920107"/>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weboldal főbb funkciói Regisztrációt követően bejelentkezés után érhetőek el.</a:t>
            </a:r>
          </a:p>
        </p:txBody>
      </p:sp>
      <p:sp>
        <p:nvSpPr>
          <p:cNvPr id="9" name="Szövegdoboz 8">
            <a:extLst>
              <a:ext uri="{FF2B5EF4-FFF2-40B4-BE49-F238E27FC236}">
                <a16:creationId xmlns:a16="http://schemas.microsoft.com/office/drawing/2014/main" id="{1944C227-CFEE-B3B0-C1AB-CF49ADA8E0E8}"/>
              </a:ext>
            </a:extLst>
          </p:cNvPr>
          <p:cNvSpPr txBox="1"/>
          <p:nvPr/>
        </p:nvSpPr>
        <p:spPr>
          <a:xfrm>
            <a:off x="1112108" y="3220995"/>
            <a:ext cx="2932670" cy="1477328"/>
          </a:xfrm>
          <a:prstGeom prst="rect">
            <a:avLst/>
          </a:prstGeom>
          <a:noFill/>
        </p:spPr>
        <p:txBody>
          <a:bodyPr wrap="square" rtlCol="0">
            <a:spAutoFit/>
          </a:bodyPr>
          <a:lstStyle/>
          <a:p>
            <a:r>
              <a:rPr lang="hu-HU" b="1" dirty="0"/>
              <a:t>Tanár</a:t>
            </a:r>
          </a:p>
          <a:p>
            <a:r>
              <a:rPr lang="hu-HU" dirty="0"/>
              <a:t>Alapadatok módosítása  Tanár adatlap módosítása  Regisztráció törlése </a:t>
            </a:r>
          </a:p>
          <a:p>
            <a:r>
              <a:rPr lang="hu-HU" dirty="0"/>
              <a:t>Kilépés </a:t>
            </a:r>
          </a:p>
        </p:txBody>
      </p:sp>
      <p:sp>
        <p:nvSpPr>
          <p:cNvPr id="10" name="Szövegdoboz 9">
            <a:extLst>
              <a:ext uri="{FF2B5EF4-FFF2-40B4-BE49-F238E27FC236}">
                <a16:creationId xmlns:a16="http://schemas.microsoft.com/office/drawing/2014/main" id="{671683BA-80AA-CCE5-5822-B86A19BE8FFD}"/>
              </a:ext>
            </a:extLst>
          </p:cNvPr>
          <p:cNvSpPr txBox="1"/>
          <p:nvPr/>
        </p:nvSpPr>
        <p:spPr>
          <a:xfrm>
            <a:off x="5747376" y="3270422"/>
            <a:ext cx="2932670" cy="1200329"/>
          </a:xfrm>
          <a:prstGeom prst="rect">
            <a:avLst/>
          </a:prstGeom>
          <a:noFill/>
        </p:spPr>
        <p:txBody>
          <a:bodyPr wrap="square" rtlCol="0">
            <a:spAutoFit/>
          </a:bodyPr>
          <a:lstStyle/>
          <a:p>
            <a:r>
              <a:rPr lang="hu-HU" b="1" dirty="0"/>
              <a:t>Diák</a:t>
            </a:r>
          </a:p>
          <a:p>
            <a:r>
              <a:rPr lang="hu-HU" dirty="0"/>
              <a:t>Alapadatok módosítása Regisztráció törlése </a:t>
            </a:r>
          </a:p>
          <a:p>
            <a:r>
              <a:rPr lang="hu-HU" dirty="0"/>
              <a:t>Kilépés</a:t>
            </a:r>
          </a:p>
        </p:txBody>
      </p:sp>
      <p:pic>
        <p:nvPicPr>
          <p:cNvPr id="12" name="Kép 11">
            <a:extLst>
              <a:ext uri="{FF2B5EF4-FFF2-40B4-BE49-F238E27FC236}">
                <a16:creationId xmlns:a16="http://schemas.microsoft.com/office/drawing/2014/main" id="{76DB9F1E-7D9B-A754-8A7A-9BF74FF26DB3}"/>
              </a:ext>
            </a:extLst>
          </p:cNvPr>
          <p:cNvPicPr>
            <a:picLocks noChangeAspect="1"/>
          </p:cNvPicPr>
          <p:nvPr/>
        </p:nvPicPr>
        <p:blipFill>
          <a:blip r:embed="rId3"/>
          <a:stretch>
            <a:fillRect/>
          </a:stretch>
        </p:blipFill>
        <p:spPr>
          <a:xfrm>
            <a:off x="8787845" y="1787645"/>
            <a:ext cx="2990070" cy="4858173"/>
          </a:xfrm>
          <a:prstGeom prst="rect">
            <a:avLst/>
          </a:prstGeom>
        </p:spPr>
      </p:pic>
    </p:spTree>
    <p:extLst>
      <p:ext uri="{BB962C8B-B14F-4D97-AF65-F5344CB8AC3E}">
        <p14:creationId xmlns:p14="http://schemas.microsoft.com/office/powerpoint/2010/main" val="168258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5400" dirty="0">
                <a:solidFill>
                  <a:schemeClr val="bg1"/>
                </a:solidFill>
              </a:rPr>
              <a:t>A programról/ Bejelentkezés</a:t>
            </a:r>
            <a:endParaRPr lang="hu-HU" sz="4000" dirty="0">
              <a:solidFill>
                <a:schemeClr val="bg1"/>
              </a:solidFill>
              <a:cs typeface="Calibri Light"/>
            </a:endParaRPr>
          </a:p>
        </p:txBody>
      </p:sp>
      <p:sp>
        <p:nvSpPr>
          <p:cNvPr id="4" name="Alcím 2">
            <a:extLst>
              <a:ext uri="{FF2B5EF4-FFF2-40B4-BE49-F238E27FC236}">
                <a16:creationId xmlns:a16="http://schemas.microsoft.com/office/drawing/2014/main" id="{7843A518-8F86-4DA5-922A-EB09B3975581}"/>
              </a:ext>
            </a:extLst>
          </p:cNvPr>
          <p:cNvSpPr txBox="1">
            <a:spLocks/>
          </p:cNvSpPr>
          <p:nvPr/>
        </p:nvSpPr>
        <p:spPr>
          <a:xfrm>
            <a:off x="629044" y="2051912"/>
            <a:ext cx="4972686"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bejelentkezés oldalon lehetőség van az elfelejtett jelszó esetén új jelszó kérésre</a:t>
            </a:r>
          </a:p>
        </p:txBody>
      </p:sp>
      <p:pic>
        <p:nvPicPr>
          <p:cNvPr id="5" name="Kép 4">
            <a:extLst>
              <a:ext uri="{FF2B5EF4-FFF2-40B4-BE49-F238E27FC236}">
                <a16:creationId xmlns:a16="http://schemas.microsoft.com/office/drawing/2014/main" id="{BA9791BE-DC59-C080-D77D-FF44097D5FEB}"/>
              </a:ext>
            </a:extLst>
          </p:cNvPr>
          <p:cNvPicPr>
            <a:picLocks noChangeAspect="1"/>
          </p:cNvPicPr>
          <p:nvPr/>
        </p:nvPicPr>
        <p:blipFill>
          <a:blip r:embed="rId3"/>
          <a:stretch>
            <a:fillRect/>
          </a:stretch>
        </p:blipFill>
        <p:spPr>
          <a:xfrm>
            <a:off x="8680046" y="1690789"/>
            <a:ext cx="3350852" cy="4753202"/>
          </a:xfrm>
          <a:prstGeom prst="rect">
            <a:avLst/>
          </a:prstGeom>
        </p:spPr>
      </p:pic>
      <p:pic>
        <p:nvPicPr>
          <p:cNvPr id="7" name="Kép 6" descr="A képen szöveg, képernyőkép, Webhely, Weblap látható&#10;&#10;Automatikusan generált leírás">
            <a:extLst>
              <a:ext uri="{FF2B5EF4-FFF2-40B4-BE49-F238E27FC236}">
                <a16:creationId xmlns:a16="http://schemas.microsoft.com/office/drawing/2014/main" id="{0C1D55A7-C644-593C-96EA-1DB9944BA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0882" y="3632886"/>
            <a:ext cx="5460879" cy="2957172"/>
          </a:xfrm>
          <a:prstGeom prst="rect">
            <a:avLst/>
          </a:prstGeom>
        </p:spPr>
      </p:pic>
    </p:spTree>
    <p:extLst>
      <p:ext uri="{BB962C8B-B14F-4D97-AF65-F5344CB8AC3E}">
        <p14:creationId xmlns:p14="http://schemas.microsoft.com/office/powerpoint/2010/main" val="1997461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5400" dirty="0">
                <a:solidFill>
                  <a:schemeClr val="bg1"/>
                </a:solidFill>
              </a:rPr>
              <a:t>A programról/ Profilom</a:t>
            </a:r>
            <a:endParaRPr lang="hu-HU" sz="4000" dirty="0">
              <a:solidFill>
                <a:schemeClr val="bg1"/>
              </a:solidFill>
              <a:cs typeface="Calibri Light"/>
            </a:endParaRPr>
          </a:p>
        </p:txBody>
      </p:sp>
      <p:sp>
        <p:nvSpPr>
          <p:cNvPr id="4" name="Alcím 2">
            <a:extLst>
              <a:ext uri="{FF2B5EF4-FFF2-40B4-BE49-F238E27FC236}">
                <a16:creationId xmlns:a16="http://schemas.microsoft.com/office/drawing/2014/main" id="{7843A518-8F86-4DA5-922A-EB09B3975581}"/>
              </a:ext>
            </a:extLst>
          </p:cNvPr>
          <p:cNvSpPr txBox="1">
            <a:spLocks/>
          </p:cNvSpPr>
          <p:nvPr/>
        </p:nvSpPr>
        <p:spPr>
          <a:xfrm>
            <a:off x="464146" y="1924820"/>
            <a:ext cx="6414308" cy="2680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hu-HU" dirty="0"/>
              <a:t>A Profilom fül alatt diákként választható az Alapadatok módosítása, a Regisztráció törlése és a Kilépés funkció. Tanárként elérhető a Tanár adatlap módosítása funkció is. Itt adhatja meg a szükséges adatokat egy tanár a saját profiljára. </a:t>
            </a:r>
          </a:p>
        </p:txBody>
      </p:sp>
      <p:pic>
        <p:nvPicPr>
          <p:cNvPr id="9" name="Kép 8">
            <a:extLst>
              <a:ext uri="{FF2B5EF4-FFF2-40B4-BE49-F238E27FC236}">
                <a16:creationId xmlns:a16="http://schemas.microsoft.com/office/drawing/2014/main" id="{4B11F54B-A2B6-1793-8553-F4553124C630}"/>
              </a:ext>
            </a:extLst>
          </p:cNvPr>
          <p:cNvPicPr>
            <a:picLocks noChangeAspect="1"/>
          </p:cNvPicPr>
          <p:nvPr/>
        </p:nvPicPr>
        <p:blipFill>
          <a:blip r:embed="rId3"/>
          <a:stretch>
            <a:fillRect/>
          </a:stretch>
        </p:blipFill>
        <p:spPr>
          <a:xfrm>
            <a:off x="7342600" y="1924820"/>
            <a:ext cx="4160881" cy="3635055"/>
          </a:xfrm>
          <a:prstGeom prst="rect">
            <a:avLst/>
          </a:prstGeom>
        </p:spPr>
      </p:pic>
    </p:spTree>
    <p:extLst>
      <p:ext uri="{BB962C8B-B14F-4D97-AF65-F5344CB8AC3E}">
        <p14:creationId xmlns:p14="http://schemas.microsoft.com/office/powerpoint/2010/main" val="1808048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BB95128-519A-28E4-BDE1-B3CC82F3D6F5}"/>
              </a:ext>
            </a:extLst>
          </p:cNvPr>
          <p:cNvSpPr>
            <a:spLocks noGrp="1"/>
          </p:cNvSpPr>
          <p:nvPr>
            <p:ph type="title"/>
          </p:nvPr>
        </p:nvSpPr>
        <p:spPr>
          <a:xfrm>
            <a:off x="1371597" y="348865"/>
            <a:ext cx="10044023" cy="877729"/>
          </a:xfrm>
        </p:spPr>
        <p:txBody>
          <a:bodyPr anchor="ctr">
            <a:normAutofit/>
          </a:bodyPr>
          <a:lstStyle/>
          <a:p>
            <a:r>
              <a:rPr lang="hu-HU" sz="5400" dirty="0">
                <a:solidFill>
                  <a:schemeClr val="bg1"/>
                </a:solidFill>
              </a:rPr>
              <a:t>A programról/ Adatlap</a:t>
            </a:r>
            <a:endParaRPr lang="hu-HU" sz="4000" dirty="0">
              <a:solidFill>
                <a:schemeClr val="bg1"/>
              </a:solidFill>
              <a:cs typeface="Calibri Light"/>
            </a:endParaRPr>
          </a:p>
        </p:txBody>
      </p:sp>
      <p:sp>
        <p:nvSpPr>
          <p:cNvPr id="4" name="Alcím 2">
            <a:extLst>
              <a:ext uri="{FF2B5EF4-FFF2-40B4-BE49-F238E27FC236}">
                <a16:creationId xmlns:a16="http://schemas.microsoft.com/office/drawing/2014/main" id="{7843A518-8F86-4DA5-922A-EB09B3975581}"/>
              </a:ext>
            </a:extLst>
          </p:cNvPr>
          <p:cNvSpPr txBox="1">
            <a:spLocks/>
          </p:cNvSpPr>
          <p:nvPr/>
        </p:nvSpPr>
        <p:spPr>
          <a:xfrm>
            <a:off x="464146" y="1924820"/>
            <a:ext cx="7271184" cy="480549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hu-HU" dirty="0"/>
              <a:t>Tanárként kitöltendő a Tanár adatlap. Itt adhatja meg a szükséges adatokat egy tanár a saját profiljára. </a:t>
            </a:r>
          </a:p>
          <a:p>
            <a:pPr marL="0" indent="0" algn="just">
              <a:buNone/>
            </a:pPr>
            <a:endParaRPr lang="hu-HU" dirty="0"/>
          </a:p>
          <a:p>
            <a:pPr marL="0" indent="0" algn="just">
              <a:buNone/>
            </a:pPr>
            <a:r>
              <a:rPr lang="hu-HU" sz="3000" dirty="0"/>
              <a:t>Kötelező</a:t>
            </a:r>
            <a:r>
              <a:rPr lang="hu-HU" dirty="0"/>
              <a:t> adatok</a:t>
            </a:r>
          </a:p>
          <a:p>
            <a:pPr algn="just"/>
            <a:r>
              <a:rPr lang="hu-HU" sz="1600" dirty="0">
                <a:latin typeface="Arial" panose="020B0604020202020204" pitchFamily="34" charset="0"/>
                <a:cs typeface="Arial" panose="020B0604020202020204" pitchFamily="34" charset="0"/>
              </a:rPr>
              <a:t>Teljes név</a:t>
            </a:r>
          </a:p>
          <a:p>
            <a:pPr algn="just"/>
            <a:r>
              <a:rPr lang="hu-HU" sz="1600" dirty="0">
                <a:latin typeface="Arial" panose="020B0604020202020204" pitchFamily="34" charset="0"/>
                <a:cs typeface="Arial" panose="020B0604020202020204" pitchFamily="34" charset="0"/>
              </a:rPr>
              <a:t>Legmagasabb </a:t>
            </a:r>
            <a:r>
              <a:rPr lang="hu-HU" sz="1600" b="0" i="0" dirty="0">
                <a:effectLst/>
                <a:latin typeface="Arial" panose="020B0604020202020204" pitchFamily="34" charset="0"/>
                <a:cs typeface="Arial" panose="020B0604020202020204" pitchFamily="34" charset="0"/>
              </a:rPr>
              <a:t> iskolai végzettség</a:t>
            </a:r>
          </a:p>
          <a:p>
            <a:pPr algn="just"/>
            <a:r>
              <a:rPr lang="hu-HU" sz="1600" b="0" i="0" dirty="0">
                <a:effectLst/>
                <a:latin typeface="Arial" panose="020B0604020202020204" pitchFamily="34" charset="0"/>
                <a:cs typeface="Arial" panose="020B0604020202020204" pitchFamily="34" charset="0"/>
              </a:rPr>
              <a:t>Oktatás módja </a:t>
            </a:r>
            <a:endParaRPr lang="hu-HU" sz="1600" dirty="0">
              <a:latin typeface="Arial" panose="020B0604020202020204" pitchFamily="34" charset="0"/>
              <a:cs typeface="Arial" panose="020B0604020202020204" pitchFamily="34" charset="0"/>
            </a:endParaRPr>
          </a:p>
          <a:p>
            <a:pPr algn="just"/>
            <a:r>
              <a:rPr lang="hu-HU" sz="1600" b="0" i="0" dirty="0">
                <a:effectLst/>
                <a:latin typeface="Arial" panose="020B0604020202020204" pitchFamily="34" charset="0"/>
                <a:cs typeface="Arial" panose="020B0604020202020204" pitchFamily="34" charset="0"/>
              </a:rPr>
              <a:t>preferált várost/kerületet</a:t>
            </a:r>
          </a:p>
          <a:p>
            <a:pPr algn="just"/>
            <a:r>
              <a:rPr lang="hu-HU" sz="1600" dirty="0">
                <a:latin typeface="Arial" panose="020B0604020202020204" pitchFamily="34" charset="0"/>
                <a:cs typeface="Arial" panose="020B0604020202020204" pitchFamily="34" charset="0"/>
              </a:rPr>
              <a:t>Tantárgyak</a:t>
            </a:r>
          </a:p>
          <a:p>
            <a:pPr algn="just"/>
            <a:r>
              <a:rPr lang="hu-HU" sz="1600" b="0" i="0" dirty="0">
                <a:effectLst/>
                <a:latin typeface="Arial" panose="020B0604020202020204" pitchFamily="34" charset="0"/>
                <a:cs typeface="Arial" panose="020B0604020202020204" pitchFamily="34" charset="0"/>
              </a:rPr>
              <a:t>Óra díj</a:t>
            </a:r>
          </a:p>
          <a:p>
            <a:pPr algn="just"/>
            <a:r>
              <a:rPr lang="hu-HU" sz="1600" dirty="0">
                <a:latin typeface="Arial" panose="020B0604020202020204" pitchFamily="34" charset="0"/>
                <a:cs typeface="Arial" panose="020B0604020202020204" pitchFamily="34" charset="0"/>
              </a:rPr>
              <a:t>Önéletrajz</a:t>
            </a:r>
          </a:p>
          <a:p>
            <a:pPr algn="just"/>
            <a:r>
              <a:rPr lang="hu-HU" sz="1600" b="0" i="0" dirty="0">
                <a:effectLst/>
                <a:latin typeface="Arial" panose="020B0604020202020204" pitchFamily="34" charset="0"/>
                <a:cs typeface="Arial" panose="020B0604020202020204" pitchFamily="34" charset="0"/>
              </a:rPr>
              <a:t>Profil kép</a:t>
            </a:r>
          </a:p>
          <a:p>
            <a:pPr algn="just"/>
            <a:r>
              <a:rPr lang="hu-HU" sz="1600" dirty="0">
                <a:latin typeface="Arial" panose="020B0604020202020204" pitchFamily="34" charset="0"/>
                <a:cs typeface="Arial" panose="020B0604020202020204" pitchFamily="34" charset="0"/>
              </a:rPr>
              <a:t>Adatvédelmi szabályzat elfogadása</a:t>
            </a:r>
            <a:endParaRPr lang="hu-HU" sz="1600" b="0" i="0" dirty="0">
              <a:effectLst/>
              <a:latin typeface="Arial" panose="020B0604020202020204" pitchFamily="34" charset="0"/>
              <a:cs typeface="Arial" panose="020B0604020202020204" pitchFamily="34" charset="0"/>
            </a:endParaRPr>
          </a:p>
          <a:p>
            <a:pPr marL="0" indent="0" algn="just">
              <a:buNone/>
            </a:pPr>
            <a:endParaRPr lang="hu-HU" sz="1600" b="0" i="0" dirty="0">
              <a:effectLst/>
              <a:latin typeface="Arial" panose="020B0604020202020204" pitchFamily="34" charset="0"/>
              <a:cs typeface="Arial" panose="020B0604020202020204" pitchFamily="34" charset="0"/>
            </a:endParaRPr>
          </a:p>
          <a:p>
            <a:pPr algn="just"/>
            <a:endParaRPr lang="hu-HU" dirty="0"/>
          </a:p>
        </p:txBody>
      </p:sp>
      <p:pic>
        <p:nvPicPr>
          <p:cNvPr id="5" name="Kép 4" descr="A képen szöveg, képernyőkép, szoftver, Operációs rendszer látható&#10;&#10;Automatikusan generált leírás">
            <a:extLst>
              <a:ext uri="{FF2B5EF4-FFF2-40B4-BE49-F238E27FC236}">
                <a16:creationId xmlns:a16="http://schemas.microsoft.com/office/drawing/2014/main" id="{FB535FD7-54CB-54DD-24DA-AEDED322BA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0542" y="1688757"/>
            <a:ext cx="3028517" cy="4963298"/>
          </a:xfrm>
          <a:prstGeom prst="rect">
            <a:avLst/>
          </a:prstGeom>
        </p:spPr>
      </p:pic>
      <p:sp>
        <p:nvSpPr>
          <p:cNvPr id="6" name="Szövegdoboz 5">
            <a:extLst>
              <a:ext uri="{FF2B5EF4-FFF2-40B4-BE49-F238E27FC236}">
                <a16:creationId xmlns:a16="http://schemas.microsoft.com/office/drawing/2014/main" id="{EE726EA8-842D-6F3D-11A3-0D8CBCA992B1}"/>
              </a:ext>
            </a:extLst>
          </p:cNvPr>
          <p:cNvSpPr txBox="1"/>
          <p:nvPr/>
        </p:nvSpPr>
        <p:spPr>
          <a:xfrm>
            <a:off x="4522573" y="3362564"/>
            <a:ext cx="3426941" cy="1077218"/>
          </a:xfrm>
          <a:prstGeom prst="rect">
            <a:avLst/>
          </a:prstGeom>
          <a:noFill/>
        </p:spPr>
        <p:txBody>
          <a:bodyPr wrap="square" rtlCol="0">
            <a:spAutoFit/>
          </a:bodyPr>
          <a:lstStyle/>
          <a:p>
            <a:r>
              <a:rPr lang="hu-HU" sz="2800" dirty="0"/>
              <a:t>Nem kötelező adatok</a:t>
            </a:r>
          </a:p>
          <a:p>
            <a:pPr marL="285750" indent="-285750">
              <a:buFont typeface="Arial" panose="020B0604020202020204" pitchFamily="34" charset="0"/>
              <a:buChar char="•"/>
            </a:pPr>
            <a:r>
              <a:rPr lang="hu-HU" dirty="0"/>
              <a:t>Bemutatkozó videó</a:t>
            </a:r>
          </a:p>
          <a:p>
            <a:endParaRPr lang="hu-HU" dirty="0"/>
          </a:p>
        </p:txBody>
      </p:sp>
    </p:spTree>
    <p:extLst>
      <p:ext uri="{BB962C8B-B14F-4D97-AF65-F5344CB8AC3E}">
        <p14:creationId xmlns:p14="http://schemas.microsoft.com/office/powerpoint/2010/main" val="250991174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4328</TotalTime>
  <Words>2857</Words>
  <Application>Microsoft Office PowerPoint</Application>
  <PresentationFormat>Szélesvásznú</PresentationFormat>
  <Paragraphs>297</Paragraphs>
  <Slides>31</Slides>
  <Notes>31</Notes>
  <HiddenSlides>0</HiddenSlides>
  <MMClips>0</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31</vt:i4>
      </vt:variant>
    </vt:vector>
  </HeadingPairs>
  <TitlesOfParts>
    <vt:vector size="38" baseType="lpstr">
      <vt:lpstr>Arial</vt:lpstr>
      <vt:lpstr>Arial</vt:lpstr>
      <vt:lpstr>Calibri</vt:lpstr>
      <vt:lpstr>Calibri Light</vt:lpstr>
      <vt:lpstr>Consolas</vt:lpstr>
      <vt:lpstr>Times New Roman</vt:lpstr>
      <vt:lpstr>office theme</vt:lpstr>
      <vt:lpstr>TANÁRT KERES</vt:lpstr>
      <vt:lpstr>A projektről</vt:lpstr>
      <vt:lpstr>A projekt felosztása</vt:lpstr>
      <vt:lpstr>A program célja:</vt:lpstr>
      <vt:lpstr>A program funkciók: </vt:lpstr>
      <vt:lpstr>A programról/ Regisztráció</vt:lpstr>
      <vt:lpstr>A programról/ Bejelentkezés</vt:lpstr>
      <vt:lpstr>A programról/ Profilom</vt:lpstr>
      <vt:lpstr>A programról/ Adatlap</vt:lpstr>
      <vt:lpstr>A programról/ Tanárok</vt:lpstr>
      <vt:lpstr>A programról/ Szűrő</vt:lpstr>
      <vt:lpstr>A programról/ Fórum</vt:lpstr>
      <vt:lpstr>A programról/ Kapcsolat</vt:lpstr>
      <vt:lpstr>Felhasználói élmény</vt:lpstr>
      <vt:lpstr>Felhasználói élmény</vt:lpstr>
      <vt:lpstr>MVC</vt:lpstr>
      <vt:lpstr>A program:</vt:lpstr>
      <vt:lpstr>Frontend</vt:lpstr>
      <vt:lpstr>Backend:</vt:lpstr>
      <vt:lpstr>Jogosultságok  Tanár  Diák </vt:lpstr>
      <vt:lpstr>Migráció</vt:lpstr>
      <vt:lpstr>Routes</vt:lpstr>
      <vt:lpstr>Controllers</vt:lpstr>
      <vt:lpstr>Adatbázis</vt:lpstr>
      <vt:lpstr>Tesztelés/I.</vt:lpstr>
      <vt:lpstr>Tesztelés/ II.</vt:lpstr>
      <vt:lpstr>Tesztelés/III.</vt:lpstr>
      <vt:lpstr>Tesztelés/IV.</vt:lpstr>
      <vt:lpstr>Fejlesztési tervek</vt:lpstr>
      <vt:lpstr>Csapatmunka</vt:lpstr>
      <vt:lpstr>Köszönjük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Tóth-Sági Andrea</dc:creator>
  <cp:lastModifiedBy>Andrea Tóth-Sági</cp:lastModifiedBy>
  <cp:revision>428</cp:revision>
  <dcterms:created xsi:type="dcterms:W3CDTF">2013-07-15T20:26:40Z</dcterms:created>
  <dcterms:modified xsi:type="dcterms:W3CDTF">2023-05-12T23:33:43Z</dcterms:modified>
</cp:coreProperties>
</file>